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m"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7"/>
  </p:sldMasterIdLst>
  <p:notesMasterIdLst>
    <p:notesMasterId r:id="rId32"/>
  </p:notesMasterIdLst>
  <p:handoutMasterIdLst>
    <p:handoutMasterId r:id="rId33"/>
  </p:handoutMasterIdLst>
  <p:sldIdLst>
    <p:sldId id="260" r:id="rId8"/>
    <p:sldId id="274" r:id="rId9"/>
    <p:sldId id="263" r:id="rId10"/>
    <p:sldId id="268" r:id="rId11"/>
    <p:sldId id="285" r:id="rId12"/>
    <p:sldId id="264" r:id="rId13"/>
    <p:sldId id="267" r:id="rId14"/>
    <p:sldId id="270" r:id="rId15"/>
    <p:sldId id="271" r:id="rId16"/>
    <p:sldId id="280" r:id="rId17"/>
    <p:sldId id="281" r:id="rId18"/>
    <p:sldId id="282" r:id="rId19"/>
    <p:sldId id="283" r:id="rId20"/>
    <p:sldId id="275" r:id="rId21"/>
    <p:sldId id="272" r:id="rId22"/>
    <p:sldId id="284" r:id="rId23"/>
    <p:sldId id="287" r:id="rId24"/>
    <p:sldId id="288" r:id="rId25"/>
    <p:sldId id="286" r:id="rId26"/>
    <p:sldId id="290" r:id="rId27"/>
    <p:sldId id="289" r:id="rId28"/>
    <p:sldId id="278" r:id="rId29"/>
    <p:sldId id="277" r:id="rId30"/>
    <p:sldId id="279"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603" autoAdjust="0"/>
    <p:restoredTop sz="95845" autoAdjust="0"/>
  </p:normalViewPr>
  <p:slideViewPr>
    <p:cSldViewPr>
      <p:cViewPr>
        <p:scale>
          <a:sx n="400" d="100"/>
          <a:sy n="400" d="100"/>
        </p:scale>
        <p:origin x="-11276" y="-861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B7D1476-DA46-484B-A33A-EE8D4A5F2615}" type="datetimeFigureOut">
              <a:rPr lang="en-NZ" smtClean="0"/>
              <a:t>11/04/2024</a:t>
            </a:fld>
            <a:endParaRPr lang="en-NZ"/>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058141-6FFD-4B66-8CB2-39DE62960B6D}" type="slidenum">
              <a:rPr lang="en-NZ" smtClean="0"/>
              <a:t>‹#›</a:t>
            </a:fld>
            <a:endParaRPr lang="en-NZ"/>
          </a:p>
        </p:txBody>
      </p:sp>
    </p:spTree>
    <p:extLst>
      <p:ext uri="{BB962C8B-B14F-4D97-AF65-F5344CB8AC3E}">
        <p14:creationId xmlns:p14="http://schemas.microsoft.com/office/powerpoint/2010/main" val="2577893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90EDC8-7CD5-4C07-A38B-9AF3DE644BBC}" type="datetimeFigureOut">
              <a:rPr lang="en-NZ" smtClean="0"/>
              <a:t>11/04/2024</a:t>
            </a:fld>
            <a:endParaRPr lang="en-NZ"/>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55EE3B-AF96-4131-A6C5-457848FAAB5E}" type="slidenum">
              <a:rPr lang="en-NZ" smtClean="0"/>
              <a:t>‹#›</a:t>
            </a:fld>
            <a:endParaRPr lang="en-NZ"/>
          </a:p>
        </p:txBody>
      </p:sp>
    </p:spTree>
    <p:extLst>
      <p:ext uri="{BB962C8B-B14F-4D97-AF65-F5344CB8AC3E}">
        <p14:creationId xmlns:p14="http://schemas.microsoft.com/office/powerpoint/2010/main" val="2817468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Kia </a:t>
            </a:r>
            <a:r>
              <a:rPr lang="en-NZ" dirty="0" err="1"/>
              <a:t>ora</a:t>
            </a:r>
            <a:r>
              <a:rPr lang="en-NZ" dirty="0"/>
              <a:t> Koutou, before I start talking about assembling the genome of rātā </a:t>
            </a:r>
            <a:r>
              <a:rPr lang="en-NZ" dirty="0" err="1"/>
              <a:t>Moehau</a:t>
            </a:r>
            <a:r>
              <a:rPr lang="en-NZ" dirty="0"/>
              <a:t>, and applications for other New Zealand </a:t>
            </a:r>
            <a:r>
              <a:rPr lang="en-NZ" dirty="0" err="1"/>
              <a:t>Metrosideros</a:t>
            </a:r>
            <a:endParaRPr lang="en-NZ" dirty="0"/>
          </a:p>
          <a:p>
            <a:endParaRPr lang="en-NZ" dirty="0"/>
          </a:p>
          <a:p>
            <a:r>
              <a:rPr lang="en-NZ" b="0" i="0" dirty="0">
                <a:solidFill>
                  <a:srgbClr val="3A3A44"/>
                </a:solidFill>
                <a:effectLst/>
                <a:latin typeface="Calibri" panose="020F0502020204030204" pitchFamily="34" charset="0"/>
              </a:rPr>
              <a:t>I’d like to begin by sharing my </a:t>
            </a:r>
            <a:r>
              <a:rPr lang="en-NZ" b="0" i="0" dirty="0" err="1">
                <a:solidFill>
                  <a:srgbClr val="3A3A44"/>
                </a:solidFill>
                <a:effectLst/>
                <a:latin typeface="Calibri" panose="020F0502020204030204" pitchFamily="34" charset="0"/>
              </a:rPr>
              <a:t>pepeha</a:t>
            </a:r>
            <a:r>
              <a:rPr lang="en-NZ" b="0" i="0" dirty="0">
                <a:solidFill>
                  <a:srgbClr val="3A3A44"/>
                </a:solidFill>
                <a:effectLst/>
                <a:latin typeface="Calibri" panose="020F0502020204030204" pitchFamily="34" charset="0"/>
              </a:rPr>
              <a:t>:</a:t>
            </a:r>
          </a:p>
          <a:p>
            <a:r>
              <a:rPr lang="en-NZ" dirty="0"/>
              <a:t>Tena </a:t>
            </a:r>
            <a:r>
              <a:rPr lang="en-NZ" dirty="0" err="1"/>
              <a:t>kotou</a:t>
            </a:r>
            <a:r>
              <a:rPr lang="en-NZ" dirty="0"/>
              <a:t> </a:t>
            </a:r>
            <a:r>
              <a:rPr lang="en-NZ" dirty="0" err="1"/>
              <a:t>katoa</a:t>
            </a:r>
            <a:endParaRPr lang="en-NZ" dirty="0"/>
          </a:p>
          <a:p>
            <a:r>
              <a:rPr lang="en-NZ" dirty="0"/>
              <a:t>Ko ahu patiki </a:t>
            </a:r>
            <a:r>
              <a:rPr lang="en-NZ" dirty="0" err="1"/>
              <a:t>te</a:t>
            </a:r>
            <a:r>
              <a:rPr lang="en-NZ" dirty="0"/>
              <a:t> </a:t>
            </a:r>
            <a:r>
              <a:rPr lang="en-NZ" dirty="0" err="1"/>
              <a:t>maunga</a:t>
            </a:r>
            <a:r>
              <a:rPr lang="en-NZ" dirty="0"/>
              <a:t> e </a:t>
            </a:r>
            <a:r>
              <a:rPr lang="en-NZ" dirty="0" err="1"/>
              <a:t>rū</a:t>
            </a:r>
            <a:r>
              <a:rPr lang="en-NZ" dirty="0"/>
              <a:t> </a:t>
            </a:r>
            <a:r>
              <a:rPr lang="en-NZ" dirty="0" err="1"/>
              <a:t>nei</a:t>
            </a:r>
            <a:r>
              <a:rPr lang="en-NZ" dirty="0"/>
              <a:t> </a:t>
            </a:r>
            <a:r>
              <a:rPr lang="en-NZ" dirty="0" err="1"/>
              <a:t>taku</a:t>
            </a:r>
            <a:r>
              <a:rPr lang="en-NZ" dirty="0"/>
              <a:t> </a:t>
            </a:r>
            <a:r>
              <a:rPr lang="en-NZ" dirty="0" err="1"/>
              <a:t>ngākau</a:t>
            </a:r>
            <a:endParaRPr lang="en-NZ" dirty="0"/>
          </a:p>
          <a:p>
            <a:r>
              <a:rPr lang="en-NZ" dirty="0"/>
              <a:t>Ko </a:t>
            </a:r>
            <a:r>
              <a:rPr lang="en-NZ" dirty="0" err="1"/>
              <a:t>whakaraupo</a:t>
            </a:r>
            <a:r>
              <a:rPr lang="en-NZ" dirty="0"/>
              <a:t> </a:t>
            </a:r>
            <a:r>
              <a:rPr lang="en-NZ" dirty="0" err="1"/>
              <a:t>te</a:t>
            </a:r>
            <a:r>
              <a:rPr lang="en-NZ" dirty="0"/>
              <a:t> moana e </a:t>
            </a:r>
            <a:r>
              <a:rPr lang="en-NZ" dirty="0" err="1"/>
              <a:t>mahea</a:t>
            </a:r>
            <a:r>
              <a:rPr lang="en-NZ" dirty="0"/>
              <a:t> </a:t>
            </a:r>
            <a:r>
              <a:rPr lang="en-NZ" dirty="0" err="1"/>
              <a:t>nei</a:t>
            </a:r>
            <a:r>
              <a:rPr lang="en-NZ" dirty="0"/>
              <a:t> </a:t>
            </a:r>
            <a:r>
              <a:rPr lang="en-NZ" dirty="0" err="1"/>
              <a:t>aku</a:t>
            </a:r>
            <a:r>
              <a:rPr lang="en-NZ" dirty="0"/>
              <a:t> </a:t>
            </a:r>
            <a:r>
              <a:rPr lang="en-NZ" dirty="0" err="1"/>
              <a:t>māharahara</a:t>
            </a:r>
            <a:endParaRPr lang="en-NZ" dirty="0"/>
          </a:p>
          <a:p>
            <a:r>
              <a:rPr lang="en-NZ" dirty="0"/>
              <a:t>E mihi ana ki </a:t>
            </a:r>
            <a:r>
              <a:rPr lang="en-NZ" dirty="0" err="1"/>
              <a:t>nga</a:t>
            </a:r>
            <a:r>
              <a:rPr lang="en-NZ" dirty="0"/>
              <a:t> </a:t>
            </a:r>
            <a:r>
              <a:rPr lang="en-NZ" dirty="0" err="1"/>
              <a:t>tohu</a:t>
            </a:r>
            <a:r>
              <a:rPr lang="en-NZ" dirty="0"/>
              <a:t> o </a:t>
            </a:r>
            <a:r>
              <a:rPr lang="en-NZ" dirty="0" err="1"/>
              <a:t>nehe</a:t>
            </a:r>
            <a:r>
              <a:rPr lang="en-NZ" dirty="0"/>
              <a:t>, </a:t>
            </a:r>
            <a:r>
              <a:rPr lang="nl-NL" b="0" i="0" dirty="0">
                <a:solidFill>
                  <a:srgbClr val="333333"/>
                </a:solidFill>
                <a:effectLst/>
                <a:latin typeface="Helvetica Neue"/>
              </a:rPr>
              <a:t>Te Hapū o Ngāti Wheke</a:t>
            </a:r>
            <a:r>
              <a:rPr lang="en-NZ" dirty="0"/>
              <a:t>, e </a:t>
            </a:r>
            <a:r>
              <a:rPr lang="en-NZ" dirty="0" err="1"/>
              <a:t>noho</a:t>
            </a:r>
            <a:r>
              <a:rPr lang="en-NZ" dirty="0"/>
              <a:t> </a:t>
            </a:r>
            <a:r>
              <a:rPr lang="en-NZ" dirty="0" err="1"/>
              <a:t>nei</a:t>
            </a:r>
            <a:r>
              <a:rPr lang="en-NZ" dirty="0"/>
              <a:t> au</a:t>
            </a:r>
          </a:p>
          <a:p>
            <a:r>
              <a:rPr lang="en-NZ" dirty="0"/>
              <a:t>No </a:t>
            </a:r>
            <a:r>
              <a:rPr lang="en-NZ" dirty="0" err="1"/>
              <a:t>te</a:t>
            </a:r>
            <a:r>
              <a:rPr lang="en-NZ" dirty="0"/>
              <a:t> </a:t>
            </a:r>
            <a:r>
              <a:rPr lang="en-NZ" dirty="0" err="1"/>
              <a:t>wharau</a:t>
            </a:r>
            <a:r>
              <a:rPr lang="en-NZ" dirty="0"/>
              <a:t> ahau</a:t>
            </a:r>
          </a:p>
          <a:p>
            <a:r>
              <a:rPr lang="en-NZ" dirty="0"/>
              <a:t>Ko Jessie Prebble </a:t>
            </a:r>
            <a:r>
              <a:rPr lang="en-NZ" dirty="0" err="1"/>
              <a:t>taku</a:t>
            </a:r>
            <a:r>
              <a:rPr lang="en-NZ" dirty="0"/>
              <a:t> </a:t>
            </a:r>
            <a:r>
              <a:rPr lang="en-NZ" dirty="0" err="1"/>
              <a:t>ingoa</a:t>
            </a:r>
            <a:endParaRPr lang="en-NZ" dirty="0"/>
          </a:p>
          <a:p>
            <a:endParaRPr lang="en-NZ" dirty="0"/>
          </a:p>
          <a:p>
            <a:r>
              <a:rPr lang="en-NZ" dirty="0"/>
              <a:t>No </a:t>
            </a:r>
            <a:r>
              <a:rPr lang="en-NZ" dirty="0" err="1"/>
              <a:t>reira</a:t>
            </a:r>
            <a:r>
              <a:rPr lang="en-NZ" dirty="0"/>
              <a:t> </a:t>
            </a:r>
            <a:r>
              <a:rPr lang="en-NZ" dirty="0" err="1"/>
              <a:t>tena</a:t>
            </a:r>
            <a:r>
              <a:rPr lang="en-NZ" dirty="0"/>
              <a:t> </a:t>
            </a:r>
            <a:r>
              <a:rPr lang="en-NZ" dirty="0" err="1"/>
              <a:t>kotou</a:t>
            </a:r>
            <a:r>
              <a:rPr lang="en-NZ" dirty="0"/>
              <a:t>, </a:t>
            </a:r>
            <a:r>
              <a:rPr lang="en-NZ" dirty="0" err="1"/>
              <a:t>tena</a:t>
            </a:r>
            <a:r>
              <a:rPr lang="en-NZ" dirty="0"/>
              <a:t> </a:t>
            </a:r>
            <a:r>
              <a:rPr lang="en-NZ" dirty="0" err="1"/>
              <a:t>kotou</a:t>
            </a:r>
            <a:r>
              <a:rPr lang="en-NZ" dirty="0"/>
              <a:t>, </a:t>
            </a:r>
            <a:r>
              <a:rPr lang="en-NZ" dirty="0" err="1"/>
              <a:t>tena</a:t>
            </a:r>
            <a:r>
              <a:rPr lang="en-NZ" dirty="0"/>
              <a:t> tatou </a:t>
            </a:r>
            <a:r>
              <a:rPr lang="en-NZ" dirty="0" err="1"/>
              <a:t>katoa</a:t>
            </a:r>
            <a:endParaRPr lang="en-NZ" dirty="0"/>
          </a:p>
          <a:p>
            <a:endParaRPr lang="en-NZ" b="0" i="0" dirty="0">
              <a:solidFill>
                <a:srgbClr val="3A3A44"/>
              </a:solidFill>
              <a:effectLst/>
              <a:latin typeface="Calibri" panose="020F0502020204030204" pitchFamily="34" charset="0"/>
            </a:endParaRPr>
          </a:p>
          <a:p>
            <a:r>
              <a:rPr lang="en-NZ" b="0" i="0" dirty="0">
                <a:solidFill>
                  <a:srgbClr val="3A3A44"/>
                </a:solidFill>
                <a:effectLst/>
                <a:latin typeface="Calibri" panose="020F0502020204030204" pitchFamily="34" charset="0"/>
              </a:rPr>
              <a:t>That recognised Ngāti </a:t>
            </a:r>
            <a:r>
              <a:rPr lang="en-NZ" b="0" i="0" dirty="0" err="1">
                <a:solidFill>
                  <a:srgbClr val="3A3A44"/>
                </a:solidFill>
                <a:effectLst/>
                <a:latin typeface="Calibri" panose="020F0502020204030204" pitchFamily="34" charset="0"/>
              </a:rPr>
              <a:t>Wheke</a:t>
            </a:r>
            <a:r>
              <a:rPr lang="en-NZ" b="0" i="0" dirty="0">
                <a:solidFill>
                  <a:srgbClr val="3A3A44"/>
                </a:solidFill>
                <a:effectLst/>
                <a:latin typeface="Calibri" panose="020F0502020204030204" pitchFamily="34" charset="0"/>
              </a:rPr>
              <a:t> as custodians of </a:t>
            </a:r>
            <a:r>
              <a:rPr lang="en-NZ" b="0" i="0" dirty="0" err="1">
                <a:solidFill>
                  <a:srgbClr val="3A3A44"/>
                </a:solidFill>
                <a:effectLst/>
                <a:latin typeface="Calibri" panose="020F0502020204030204" pitchFamily="34" charset="0"/>
              </a:rPr>
              <a:t>whakaraupo</a:t>
            </a:r>
            <a:r>
              <a:rPr lang="en-NZ" b="0" i="0" dirty="0">
                <a:solidFill>
                  <a:srgbClr val="3A3A44"/>
                </a:solidFill>
                <a:effectLst/>
                <a:latin typeface="Calibri" panose="020F0502020204030204" pitchFamily="34" charset="0"/>
              </a:rPr>
              <a:t>, Lyttelton harbour in canterbury, and introduced me as Jessie, hi! </a:t>
            </a:r>
          </a:p>
          <a:p>
            <a:endParaRPr lang="en-NZ" b="0" i="0" dirty="0">
              <a:solidFill>
                <a:srgbClr val="3A3A44"/>
              </a:solidFill>
              <a:effectLst/>
              <a:latin typeface="Calibri" panose="020F0502020204030204" pitchFamily="34" charset="0"/>
            </a:endParaRPr>
          </a:p>
          <a:p>
            <a:r>
              <a:rPr lang="en-NZ" b="0" i="0" dirty="0">
                <a:solidFill>
                  <a:srgbClr val="3A3A44"/>
                </a:solidFill>
                <a:effectLst/>
                <a:latin typeface="Calibri" panose="020F0502020204030204" pitchFamily="34" charset="0"/>
              </a:rPr>
              <a:t>There is another location, and iwi, that is actually the most important to acknowledge for this work though</a:t>
            </a:r>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1</a:t>
            </a:fld>
            <a:endParaRPr lang="en-NZ"/>
          </a:p>
        </p:txBody>
      </p:sp>
    </p:spTree>
    <p:extLst>
      <p:ext uri="{BB962C8B-B14F-4D97-AF65-F5344CB8AC3E}">
        <p14:creationId xmlns:p14="http://schemas.microsoft.com/office/powerpoint/2010/main" val="1905077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mi-NZ" sz="1200" dirty="0">
                <a:latin typeface="Avenir Next LT Pro Light" panose="020B0304020202020204" pitchFamily="34" charset="0"/>
              </a:rPr>
              <a:t>Assembly: tried three assemblers: Flye v2.8.3, Raven, Shasta – Shasta looks the best for this data</a:t>
            </a:r>
          </a:p>
          <a:p>
            <a:pPr marL="285750" indent="-285750">
              <a:lnSpc>
                <a:spcPct val="150000"/>
              </a:lnSpc>
              <a:buFont typeface="Arial" panose="020B0604020202020204" pitchFamily="34" charset="0"/>
              <a:buChar char="•"/>
            </a:pPr>
            <a:endParaRPr lang="mi-NZ" sz="1200" dirty="0">
              <a:latin typeface="Avenir Next LT Pro Light" panose="020B0304020202020204" pitchFamily="34" charset="0"/>
            </a:endParaRPr>
          </a:p>
          <a:p>
            <a:pPr marL="285750" indent="-285750">
              <a:lnSpc>
                <a:spcPct val="150000"/>
              </a:lnSpc>
              <a:buFont typeface="Arial" panose="020B0604020202020204" pitchFamily="34" charset="0"/>
              <a:buChar char="•"/>
            </a:pPr>
            <a:r>
              <a:rPr lang="mi-NZ" sz="1200" dirty="0">
                <a:latin typeface="Avenir Next LT Pro Light" panose="020B0304020202020204" pitchFamily="34" charset="0"/>
              </a:rPr>
              <a:t>Post-processing: purge_dups, long-read scaffolding (LRScaf/LongStitch), TGSGapCloser</a:t>
            </a:r>
          </a:p>
          <a:p>
            <a:pPr marL="285750" indent="-285750">
              <a:lnSpc>
                <a:spcPct val="150000"/>
              </a:lnSpc>
              <a:buFont typeface="Arial" panose="020B0604020202020204" pitchFamily="34" charset="0"/>
              <a:buChar char="•"/>
            </a:pPr>
            <a:endParaRPr lang="mi-NZ" sz="1200" dirty="0">
              <a:latin typeface="Avenir Next LT Pro Light" panose="020B0304020202020204" pitchFamily="34" charset="0"/>
            </a:endParaRPr>
          </a:p>
          <a:p>
            <a:pPr marL="285750" indent="-285750">
              <a:lnSpc>
                <a:spcPct val="150000"/>
              </a:lnSpc>
              <a:buFont typeface="Arial" panose="020B0604020202020204" pitchFamily="34" charset="0"/>
              <a:buChar char="•"/>
            </a:pPr>
            <a:r>
              <a:rPr lang="mi-NZ" sz="1200" dirty="0">
                <a:latin typeface="Avenir Next LT Pro Light" panose="020B0304020202020204" pitchFamily="34" charset="0"/>
              </a:rPr>
              <a:t>This graph is showing how the sequences are assembled into contigs, also called scaffolds, which when all is going well are the same thing as chromosomes, so here it is showing we have 117 fragments rather than 11, but the large proportion of the sequences are actually in long scaffolds, with a tail of shorter unassmebled fragments, so to those not used to looking at such graphs this is actually showing a pretty good assembly already. The BUSCO scores stands for “bench marking universal single-copy orthologs scores, which look for the presence of absence of highly conserved genes in the assembly, and again a score of 94.6 would be considered good for completeness, and there are a fairly low number duplicated. </a:t>
            </a:r>
          </a:p>
          <a:p>
            <a:pPr marL="285750" indent="-285750">
              <a:lnSpc>
                <a:spcPct val="150000"/>
              </a:lnSpc>
              <a:buFont typeface="Arial" panose="020B0604020202020204" pitchFamily="34" charset="0"/>
              <a:buChar char="•"/>
            </a:pPr>
            <a:endParaRPr lang="mi-NZ" sz="1200" dirty="0">
              <a:latin typeface="Avenir Next LT Pro Light" panose="020B0304020202020204" pitchFamily="34" charset="0"/>
            </a:endParaRPr>
          </a:p>
          <a:p>
            <a:r>
              <a:rPr lang="en-NZ" dirty="0"/>
              <a:t>But we didn’t stop there</a:t>
            </a:r>
          </a:p>
        </p:txBody>
      </p:sp>
      <p:sp>
        <p:nvSpPr>
          <p:cNvPr id="4" name="Slide Number Placeholder 3"/>
          <p:cNvSpPr>
            <a:spLocks noGrp="1"/>
          </p:cNvSpPr>
          <p:nvPr>
            <p:ph type="sldNum" sz="quarter" idx="5"/>
          </p:nvPr>
        </p:nvSpPr>
        <p:spPr/>
        <p:txBody>
          <a:bodyPr/>
          <a:lstStyle/>
          <a:p>
            <a:fld id="{4F55EE3B-AF96-4131-A6C5-457848FAAB5E}" type="slidenum">
              <a:rPr lang="en-NZ" smtClean="0"/>
              <a:t>10</a:t>
            </a:fld>
            <a:endParaRPr lang="en-NZ"/>
          </a:p>
        </p:txBody>
      </p:sp>
    </p:spTree>
    <p:extLst>
      <p:ext uri="{BB962C8B-B14F-4D97-AF65-F5344CB8AC3E}">
        <p14:creationId xmlns:p14="http://schemas.microsoft.com/office/powerpoint/2010/main" val="630468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did some more sequencing, Omni-C, or Hi-C sequencing to be precise. </a:t>
            </a:r>
          </a:p>
          <a:p>
            <a:endParaRPr lang="en-NZ" dirty="0"/>
          </a:p>
          <a:p>
            <a:r>
              <a:rPr lang="en-NZ" dirty="0"/>
              <a:t>Hi-C is essentially a technique to measure the frequency at which two DNA fragments physically associate, this is done by fixing the chromatin structure that the DNA is in in the nucleus with formaldehyde, fragmenting (digesting), biotin labelling chimeras, and then sequencing  those. This data can be used to help scaffold the assembly into chromosomes based on the proximity information these chimeras yield.</a:t>
            </a:r>
          </a:p>
          <a:p>
            <a:endParaRPr lang="en-NZ" dirty="0"/>
          </a:p>
          <a:p>
            <a:r>
              <a:rPr lang="en-NZ" dirty="0"/>
              <a:t>This is showing a contact map, showing the intensity of the </a:t>
            </a:r>
            <a:r>
              <a:rPr lang="en-NZ" dirty="0" err="1"/>
              <a:t>physicial</a:t>
            </a:r>
            <a:r>
              <a:rPr lang="en-NZ" dirty="0"/>
              <a:t> interaction between two genome regions, </a:t>
            </a:r>
          </a:p>
        </p:txBody>
      </p:sp>
      <p:sp>
        <p:nvSpPr>
          <p:cNvPr id="4" name="Slide Number Placeholder 3"/>
          <p:cNvSpPr>
            <a:spLocks noGrp="1"/>
          </p:cNvSpPr>
          <p:nvPr>
            <p:ph type="sldNum" sz="quarter" idx="5"/>
          </p:nvPr>
        </p:nvSpPr>
        <p:spPr/>
        <p:txBody>
          <a:bodyPr/>
          <a:lstStyle/>
          <a:p>
            <a:fld id="{4F55EE3B-AF96-4131-A6C5-457848FAAB5E}" type="slidenum">
              <a:rPr lang="en-NZ" smtClean="0"/>
              <a:t>11</a:t>
            </a:fld>
            <a:endParaRPr lang="en-NZ"/>
          </a:p>
        </p:txBody>
      </p:sp>
    </p:spTree>
    <p:extLst>
      <p:ext uri="{BB962C8B-B14F-4D97-AF65-F5344CB8AC3E}">
        <p14:creationId xmlns:p14="http://schemas.microsoft.com/office/powerpoint/2010/main" val="2865751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and if we beef up the normalisation score you can more clearly see that although there is some noise still in our assembly, for them most part the sequences are now assembling into these blocks, of which there are 11, which is conveniently the number of chromosomes we were expecting and hoping to recover! </a:t>
            </a:r>
          </a:p>
        </p:txBody>
      </p:sp>
      <p:sp>
        <p:nvSpPr>
          <p:cNvPr id="4" name="Slide Number Placeholder 3"/>
          <p:cNvSpPr>
            <a:spLocks noGrp="1"/>
          </p:cNvSpPr>
          <p:nvPr>
            <p:ph type="sldNum" sz="quarter" idx="5"/>
          </p:nvPr>
        </p:nvSpPr>
        <p:spPr/>
        <p:txBody>
          <a:bodyPr/>
          <a:lstStyle/>
          <a:p>
            <a:fld id="{4F55EE3B-AF96-4131-A6C5-457848FAAB5E}" type="slidenum">
              <a:rPr lang="en-NZ" smtClean="0"/>
              <a:t>12</a:t>
            </a:fld>
            <a:endParaRPr lang="en-NZ"/>
          </a:p>
        </p:txBody>
      </p:sp>
    </p:spTree>
    <p:extLst>
      <p:ext uri="{BB962C8B-B14F-4D97-AF65-F5344CB8AC3E}">
        <p14:creationId xmlns:p14="http://schemas.microsoft.com/office/powerpoint/2010/main" val="1590137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800" dirty="0"/>
              <a:t>Polish – </a:t>
            </a:r>
            <a:r>
              <a:rPr lang="en-NZ" sz="1800" dirty="0" err="1"/>
              <a:t>illumina</a:t>
            </a:r>
            <a:r>
              <a:rPr lang="en-NZ" sz="1800" dirty="0"/>
              <a:t> sequencing, better accuracy than nanopore</a:t>
            </a:r>
          </a:p>
          <a:p>
            <a:r>
              <a:rPr lang="en-NZ" sz="1800" dirty="0"/>
              <a:t>Annotate the genome - </a:t>
            </a:r>
            <a:r>
              <a:rPr lang="en-NZ" dirty="0"/>
              <a:t>RNA sequencing from flowers and leaves</a:t>
            </a:r>
          </a:p>
          <a:p>
            <a:endParaRPr lang="en-NZ" dirty="0"/>
          </a:p>
          <a:p>
            <a:r>
              <a:rPr lang="en-NZ" dirty="0"/>
              <a:t>Bigger question, why did we want to sequence this genome anyway?</a:t>
            </a:r>
          </a:p>
          <a:p>
            <a:endParaRPr lang="en-NZ" dirty="0"/>
          </a:p>
          <a:p>
            <a:r>
              <a:rPr lang="en-NZ" dirty="0"/>
              <a:t>And actually this project has a slightly convoluted origin story, that started with funding from genomics Aotearoa, who are an organisation with the goal of upskilling new </a:t>
            </a:r>
            <a:r>
              <a:rPr lang="en-NZ" dirty="0" err="1"/>
              <a:t>zealand</a:t>
            </a:r>
            <a:r>
              <a:rPr lang="en-NZ" dirty="0"/>
              <a:t> researchers in genome assembly (among other things), and the funding came with the directive to find a species to work on, build a relationship with a relevant iwi, and find co-funding to actually do something with the genome once it is assembled. </a:t>
            </a:r>
          </a:p>
          <a:p>
            <a:endParaRPr lang="en-NZ" dirty="0"/>
          </a:p>
          <a:p>
            <a:r>
              <a:rPr lang="en-NZ" dirty="0"/>
              <a:t>We had already identified that with the arrival of myrtle rust in new </a:t>
            </a:r>
            <a:r>
              <a:rPr lang="en-NZ" dirty="0" err="1"/>
              <a:t>zealand</a:t>
            </a:r>
            <a:r>
              <a:rPr lang="en-NZ" dirty="0"/>
              <a:t> we have quite a gap in out knowledge about the population genetics of almost all of our native myrtles, which would be a first step to figuring out how they may respond to the threat, whether there are certain populations that might be more at risk, or more worth preserving, and the biological challenge agreed we could use some fund for pop gen work once we got a genome.</a:t>
            </a:r>
          </a:p>
          <a:p>
            <a:endParaRPr lang="en-NZ" dirty="0"/>
          </a:p>
          <a:p>
            <a:r>
              <a:rPr lang="en-NZ" dirty="0"/>
              <a:t>I already have a fairly good relationships with Ngāti </a:t>
            </a:r>
            <a:r>
              <a:rPr lang="en-NZ" dirty="0" err="1"/>
              <a:t>Kuri</a:t>
            </a:r>
            <a:r>
              <a:rPr lang="en-NZ" dirty="0"/>
              <a:t>, so went to them to ask what they would like us to work on. They have quite a few myrtles growing in their </a:t>
            </a:r>
            <a:r>
              <a:rPr lang="en-NZ" dirty="0" err="1"/>
              <a:t>rohe</a:t>
            </a:r>
            <a:r>
              <a:rPr lang="en-NZ" dirty="0"/>
              <a:t>, including 8 </a:t>
            </a:r>
            <a:r>
              <a:rPr lang="en-NZ" dirty="0" err="1"/>
              <a:t>Metrosideros</a:t>
            </a:r>
            <a:r>
              <a:rPr lang="en-NZ" dirty="0"/>
              <a:t> (there are 12 in NZ), and two that they consider Taonga species, rata </a:t>
            </a:r>
            <a:r>
              <a:rPr lang="en-NZ" dirty="0" err="1"/>
              <a:t>Moehau</a:t>
            </a:r>
            <a:r>
              <a:rPr lang="en-NZ" dirty="0"/>
              <a:t> and </a:t>
            </a:r>
            <a:r>
              <a:rPr lang="en-NZ" dirty="0" err="1"/>
              <a:t>kahika</a:t>
            </a:r>
            <a:r>
              <a:rPr lang="en-NZ" dirty="0"/>
              <a:t> </a:t>
            </a:r>
            <a:r>
              <a:rPr lang="en-NZ" dirty="0" err="1"/>
              <a:t>Rangiathua</a:t>
            </a:r>
            <a:r>
              <a:rPr lang="en-NZ" dirty="0"/>
              <a:t> from Raoul Island  - the </a:t>
            </a:r>
            <a:r>
              <a:rPr lang="en-NZ" dirty="0" err="1"/>
              <a:t>Kermadecs</a:t>
            </a:r>
            <a:r>
              <a:rPr lang="en-NZ" dirty="0"/>
              <a:t>. Rātā </a:t>
            </a:r>
            <a:r>
              <a:rPr lang="en-NZ" dirty="0" err="1"/>
              <a:t>Moehau</a:t>
            </a:r>
            <a:r>
              <a:rPr lang="en-NZ" dirty="0"/>
              <a:t> was not initially an obvious contender to me, as I knew how rare and special it was, plus it is one of the few species that actually has some genetic work done on it already. But, that is the one that Ngāti </a:t>
            </a:r>
            <a:r>
              <a:rPr lang="en-NZ" dirty="0" err="1"/>
              <a:t>Kuri</a:t>
            </a:r>
            <a:r>
              <a:rPr lang="en-NZ" dirty="0"/>
              <a:t> asked us to focus on, and actually I think it has worked out really well.</a:t>
            </a:r>
          </a:p>
          <a:p>
            <a:endParaRPr lang="en-NZ" dirty="0"/>
          </a:p>
          <a:p>
            <a:r>
              <a:rPr lang="en-NZ" sz="1800" dirty="0"/>
              <a:t>Re-sequence wild rātā </a:t>
            </a:r>
            <a:r>
              <a:rPr lang="en-NZ" sz="1800" dirty="0" err="1"/>
              <a:t>Moehau</a:t>
            </a:r>
            <a:r>
              <a:rPr lang="en-NZ" sz="1800" dirty="0"/>
              <a:t> samples</a:t>
            </a:r>
          </a:p>
          <a:p>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13</a:t>
            </a:fld>
            <a:endParaRPr lang="en-NZ"/>
          </a:p>
        </p:txBody>
      </p:sp>
    </p:spTree>
    <p:extLst>
      <p:ext uri="{BB962C8B-B14F-4D97-AF65-F5344CB8AC3E}">
        <p14:creationId xmlns:p14="http://schemas.microsoft.com/office/powerpoint/2010/main" val="3938839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NZ" sz="1800" dirty="0">
                <a:effectLst/>
                <a:latin typeface="Calibri" panose="020F0502020204030204" pitchFamily="34" charset="0"/>
                <a:ea typeface="Times New Roman" panose="02020603050405020304" pitchFamily="18" charset="0"/>
              </a:rPr>
              <a:t>Proposing to </a:t>
            </a:r>
            <a:r>
              <a:rPr lang="en-NZ" sz="1800" dirty="0" err="1">
                <a:effectLst/>
                <a:latin typeface="Calibri" panose="020F0502020204030204" pitchFamily="34" charset="0"/>
                <a:ea typeface="Times New Roman" panose="02020603050405020304" pitchFamily="18" charset="0"/>
              </a:rPr>
              <a:t>resequence</a:t>
            </a:r>
            <a:r>
              <a:rPr lang="en-NZ" sz="1800" dirty="0">
                <a:effectLst/>
                <a:latin typeface="Calibri" panose="020F0502020204030204" pitchFamily="34" charset="0"/>
                <a:ea typeface="Times New Roman" panose="02020603050405020304" pitchFamily="18" charset="0"/>
              </a:rPr>
              <a:t> all available material</a:t>
            </a:r>
            <a:endParaRPr lang="en-NZ"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NZ" sz="1800" dirty="0">
                <a:effectLst/>
                <a:latin typeface="Calibri" panose="020F0502020204030204" pitchFamily="34" charset="0"/>
                <a:ea typeface="Times New Roman" panose="02020603050405020304" pitchFamily="18" charset="0"/>
              </a:rPr>
              <a:t>This would give a complete picture of genetic diversity and whakapapa for the species, as this sampling includes 9 of 14 original trees growing in the wild</a:t>
            </a:r>
            <a:endParaRPr lang="en-NZ"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endParaRPr lang="en-NZ" sz="1800" dirty="0">
              <a:effectLst/>
              <a:latin typeface="Calibri" panose="020F0502020204030204" pitchFamily="34" charset="0"/>
              <a:ea typeface="Times New Roman" panose="02020603050405020304" pitchFamily="18" charset="0"/>
            </a:endParaRPr>
          </a:p>
          <a:p>
            <a:pPr marL="342900" lvl="0" indent="-342900">
              <a:buFont typeface="Calibri" panose="020F0502020204030204" pitchFamily="34" charset="0"/>
              <a:buChar char="-"/>
            </a:pPr>
            <a:r>
              <a:rPr lang="en-NZ" sz="1800" dirty="0">
                <a:effectLst/>
                <a:latin typeface="Calibri" panose="020F0502020204030204" pitchFamily="34" charset="0"/>
                <a:ea typeface="Times New Roman" panose="02020603050405020304" pitchFamily="18" charset="0"/>
              </a:rPr>
              <a:t>Resequencing is a more comprehensive DNA sequencing method than those used previously on rātā </a:t>
            </a:r>
            <a:r>
              <a:rPr lang="en-NZ" sz="1800" dirty="0" err="1">
                <a:effectLst/>
                <a:latin typeface="Calibri" panose="020F0502020204030204" pitchFamily="34" charset="0"/>
                <a:ea typeface="Times New Roman" panose="02020603050405020304" pitchFamily="18" charset="0"/>
              </a:rPr>
              <a:t>moehau</a:t>
            </a:r>
            <a:r>
              <a:rPr lang="en-NZ" sz="1800" dirty="0">
                <a:effectLst/>
                <a:latin typeface="Calibri" panose="020F0502020204030204" pitchFamily="34" charset="0"/>
                <a:ea typeface="Times New Roman" panose="02020603050405020304" pitchFamily="18" charset="0"/>
              </a:rPr>
              <a:t>, which would allow us to undertake demographic analyses which can tell us more about the history of the populations as reflected in their DNA</a:t>
            </a:r>
            <a:endParaRPr lang="en-NZ"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NZ" sz="1800" dirty="0">
                <a:effectLst/>
                <a:latin typeface="Calibri" panose="020F0502020204030204" pitchFamily="34" charset="0"/>
                <a:ea typeface="Times New Roman" panose="02020603050405020304" pitchFamily="18" charset="0"/>
              </a:rPr>
              <a:t> </a:t>
            </a:r>
            <a:endParaRPr lang="en-NZ" sz="1800" dirty="0">
              <a:effectLst/>
              <a:latin typeface="Calibri" panose="020F0502020204030204" pitchFamily="34" charset="0"/>
              <a:ea typeface="Calibri" panose="020F0502020204030204" pitchFamily="34" charset="0"/>
            </a:endParaRPr>
          </a:p>
          <a:p>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14</a:t>
            </a:fld>
            <a:endParaRPr lang="en-NZ"/>
          </a:p>
        </p:txBody>
      </p:sp>
    </p:spTree>
    <p:extLst>
      <p:ext uri="{BB962C8B-B14F-4D97-AF65-F5344CB8AC3E}">
        <p14:creationId xmlns:p14="http://schemas.microsoft.com/office/powerpoint/2010/main" val="1691121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NZ" sz="1200" dirty="0">
                <a:effectLst/>
                <a:latin typeface="Calibri" panose="020F0502020204030204" pitchFamily="34" charset="0"/>
                <a:ea typeface="Times New Roman" panose="02020603050405020304" pitchFamily="18" charset="0"/>
              </a:rPr>
              <a:t>Ngāti </a:t>
            </a:r>
            <a:r>
              <a:rPr lang="en-NZ" sz="1200" dirty="0" err="1">
                <a:effectLst/>
                <a:latin typeface="Calibri" panose="020F0502020204030204" pitchFamily="34" charset="0"/>
                <a:ea typeface="Times New Roman" panose="02020603050405020304" pitchFamily="18" charset="0"/>
              </a:rPr>
              <a:t>Kuri</a:t>
            </a:r>
            <a:r>
              <a:rPr lang="en-NZ" sz="1200" dirty="0">
                <a:effectLst/>
                <a:latin typeface="Calibri" panose="020F0502020204030204" pitchFamily="34" charset="0"/>
                <a:ea typeface="Times New Roman" panose="02020603050405020304" pitchFamily="18" charset="0"/>
              </a:rPr>
              <a:t> are also interested in comparing the genetic diversity of rātā </a:t>
            </a:r>
            <a:r>
              <a:rPr lang="en-NZ" sz="1200" dirty="0" err="1">
                <a:effectLst/>
                <a:latin typeface="Calibri" panose="020F0502020204030204" pitchFamily="34" charset="0"/>
                <a:ea typeface="Times New Roman" panose="02020603050405020304" pitchFamily="18" charset="0"/>
              </a:rPr>
              <a:t>moehau</a:t>
            </a:r>
            <a:r>
              <a:rPr lang="en-NZ" sz="1200" dirty="0">
                <a:effectLst/>
                <a:latin typeface="Calibri" panose="020F0502020204030204" pitchFamily="34" charset="0"/>
                <a:ea typeface="Times New Roman" panose="02020603050405020304" pitchFamily="18" charset="0"/>
              </a:rPr>
              <a:t> with that of </a:t>
            </a:r>
            <a:r>
              <a:rPr lang="en-NZ" sz="1200" dirty="0" err="1">
                <a:effectLst/>
                <a:latin typeface="Calibri" panose="020F0502020204030204" pitchFamily="34" charset="0"/>
                <a:ea typeface="Times New Roman" panose="02020603050405020304" pitchFamily="18" charset="0"/>
              </a:rPr>
              <a:t>kahika</a:t>
            </a:r>
            <a:r>
              <a:rPr lang="en-NZ" sz="1200" dirty="0">
                <a:effectLst/>
                <a:latin typeface="Calibri" panose="020F0502020204030204" pitchFamily="34" charset="0"/>
                <a:ea typeface="Times New Roman" panose="02020603050405020304" pitchFamily="18" charset="0"/>
              </a:rPr>
              <a:t> </a:t>
            </a:r>
            <a:r>
              <a:rPr lang="en-NZ" sz="1200" dirty="0" err="1">
                <a:effectLst/>
                <a:latin typeface="Calibri" panose="020F0502020204030204" pitchFamily="34" charset="0"/>
                <a:ea typeface="Times New Roman" panose="02020603050405020304" pitchFamily="18" charset="0"/>
              </a:rPr>
              <a:t>Rangitahua</a:t>
            </a:r>
            <a:r>
              <a:rPr lang="en-NZ" sz="1200" dirty="0">
                <a:effectLst/>
                <a:latin typeface="Calibri" panose="020F0502020204030204" pitchFamily="34" charset="0"/>
                <a:ea typeface="Times New Roman" panose="02020603050405020304" pitchFamily="18" charset="0"/>
              </a:rPr>
              <a:t>. </a:t>
            </a:r>
            <a:endParaRPr lang="en-NZ" sz="12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NZ" sz="1200" dirty="0">
                <a:effectLst/>
                <a:latin typeface="Calibri" panose="020F0502020204030204" pitchFamily="34" charset="0"/>
                <a:ea typeface="Times New Roman" panose="02020603050405020304" pitchFamily="18" charset="0"/>
              </a:rPr>
              <a:t>Getting an understanding of the current genetic diversity found in </a:t>
            </a:r>
            <a:r>
              <a:rPr lang="en-NZ" sz="1200" dirty="0" err="1">
                <a:effectLst/>
                <a:latin typeface="Calibri" panose="020F0502020204030204" pitchFamily="34" charset="0"/>
                <a:ea typeface="Times New Roman" panose="02020603050405020304" pitchFamily="18" charset="0"/>
              </a:rPr>
              <a:t>kahika</a:t>
            </a:r>
            <a:r>
              <a:rPr lang="en-NZ" sz="1200" dirty="0">
                <a:effectLst/>
                <a:latin typeface="Calibri" panose="020F0502020204030204" pitchFamily="34" charset="0"/>
                <a:ea typeface="Times New Roman" panose="02020603050405020304" pitchFamily="18" charset="0"/>
              </a:rPr>
              <a:t> </a:t>
            </a:r>
            <a:r>
              <a:rPr lang="en-NZ" sz="1200" dirty="0" err="1">
                <a:effectLst/>
                <a:latin typeface="Calibri" panose="020F0502020204030204" pitchFamily="34" charset="0"/>
                <a:ea typeface="Times New Roman" panose="02020603050405020304" pitchFamily="18" charset="0"/>
              </a:rPr>
              <a:t>Rangitahua</a:t>
            </a:r>
            <a:r>
              <a:rPr lang="en-NZ" sz="1200" dirty="0">
                <a:effectLst/>
                <a:latin typeface="Calibri" panose="020F0502020204030204" pitchFamily="34" charset="0"/>
                <a:ea typeface="Times New Roman" panose="02020603050405020304" pitchFamily="18" charset="0"/>
              </a:rPr>
              <a:t> could help inform its management plan </a:t>
            </a:r>
            <a:endParaRPr lang="en-NZ" sz="1200" dirty="0">
              <a:effectLst/>
              <a:latin typeface="Calibri" panose="020F0502020204030204" pitchFamily="34" charset="0"/>
              <a:ea typeface="Calibri" panose="020F0502020204030204" pitchFamily="34" charset="0"/>
            </a:endParaRPr>
          </a:p>
          <a:p>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15</a:t>
            </a:fld>
            <a:endParaRPr lang="en-NZ"/>
          </a:p>
        </p:txBody>
      </p:sp>
    </p:spTree>
    <p:extLst>
      <p:ext uri="{BB962C8B-B14F-4D97-AF65-F5344CB8AC3E}">
        <p14:creationId xmlns:p14="http://schemas.microsoft.com/office/powerpoint/2010/main" val="61004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have already designed a set of markers for amplicon sequencing based on the draft genome that we are testing across the genus</a:t>
            </a:r>
          </a:p>
          <a:p>
            <a:pPr lvl="1"/>
            <a:endParaRPr lang="en-NZ" dirty="0"/>
          </a:p>
          <a:p>
            <a:pPr lvl="1"/>
            <a:endParaRPr lang="en-NZ" dirty="0"/>
          </a:p>
          <a:p>
            <a:pPr lvl="1"/>
            <a:endParaRPr lang="en-NZ" dirty="0"/>
          </a:p>
          <a:p>
            <a:r>
              <a:rPr lang="en-NZ" sz="1800" dirty="0"/>
              <a:t>Test the markers we have developed based on the draft genome</a:t>
            </a:r>
          </a:p>
          <a:p>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16</a:t>
            </a:fld>
            <a:endParaRPr lang="en-NZ"/>
          </a:p>
        </p:txBody>
      </p:sp>
    </p:spTree>
    <p:extLst>
      <p:ext uri="{BB962C8B-B14F-4D97-AF65-F5344CB8AC3E}">
        <p14:creationId xmlns:p14="http://schemas.microsoft.com/office/powerpoint/2010/main" val="1044450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Want to include more samples of other </a:t>
            </a:r>
            <a:r>
              <a:rPr lang="en-NZ" dirty="0" err="1"/>
              <a:t>Metrosideros</a:t>
            </a:r>
            <a:r>
              <a:rPr lang="en-NZ" dirty="0"/>
              <a:t> </a:t>
            </a:r>
          </a:p>
        </p:txBody>
      </p:sp>
      <p:sp>
        <p:nvSpPr>
          <p:cNvPr id="4" name="Slide Number Placeholder 3"/>
          <p:cNvSpPr>
            <a:spLocks noGrp="1"/>
          </p:cNvSpPr>
          <p:nvPr>
            <p:ph type="sldNum" sz="quarter" idx="5"/>
          </p:nvPr>
        </p:nvSpPr>
        <p:spPr/>
        <p:txBody>
          <a:bodyPr/>
          <a:lstStyle/>
          <a:p>
            <a:fld id="{4F55EE3B-AF96-4131-A6C5-457848FAAB5E}" type="slidenum">
              <a:rPr lang="en-NZ" smtClean="0"/>
              <a:t>19</a:t>
            </a:fld>
            <a:endParaRPr lang="en-NZ"/>
          </a:p>
        </p:txBody>
      </p:sp>
    </p:spTree>
    <p:extLst>
      <p:ext uri="{BB962C8B-B14F-4D97-AF65-F5344CB8AC3E}">
        <p14:creationId xmlns:p14="http://schemas.microsoft.com/office/powerpoint/2010/main" val="3214398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err="1"/>
              <a:t>Predicetd</a:t>
            </a:r>
            <a:r>
              <a:rPr lang="en-NZ" dirty="0"/>
              <a:t> to be most at risk of myrtle rust as their entire distribution is in the area that myrtle rust is predicted to thrive</a:t>
            </a:r>
          </a:p>
        </p:txBody>
      </p:sp>
      <p:sp>
        <p:nvSpPr>
          <p:cNvPr id="4" name="Slide Number Placeholder 3"/>
          <p:cNvSpPr>
            <a:spLocks noGrp="1"/>
          </p:cNvSpPr>
          <p:nvPr>
            <p:ph type="sldNum" sz="quarter" idx="5"/>
          </p:nvPr>
        </p:nvSpPr>
        <p:spPr/>
        <p:txBody>
          <a:bodyPr/>
          <a:lstStyle/>
          <a:p>
            <a:fld id="{4F55EE3B-AF96-4131-A6C5-457848FAAB5E}" type="slidenum">
              <a:rPr lang="en-NZ" smtClean="0"/>
              <a:t>22</a:t>
            </a:fld>
            <a:endParaRPr lang="en-NZ"/>
          </a:p>
        </p:txBody>
      </p:sp>
    </p:spTree>
    <p:extLst>
      <p:ext uri="{BB962C8B-B14F-4D97-AF65-F5344CB8AC3E}">
        <p14:creationId xmlns:p14="http://schemas.microsoft.com/office/powerpoint/2010/main" val="3739194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24</a:t>
            </a:fld>
            <a:endParaRPr lang="en-NZ"/>
          </a:p>
        </p:txBody>
      </p:sp>
    </p:spTree>
    <p:extLst>
      <p:ext uri="{BB962C8B-B14F-4D97-AF65-F5344CB8AC3E}">
        <p14:creationId xmlns:p14="http://schemas.microsoft.com/office/powerpoint/2010/main" val="319723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And that is the home of rātā </a:t>
            </a:r>
            <a:r>
              <a:rPr lang="en-NZ" dirty="0" err="1"/>
              <a:t>Moehau</a:t>
            </a:r>
            <a:r>
              <a:rPr lang="en-NZ" dirty="0"/>
              <a:t>, </a:t>
            </a:r>
            <a:r>
              <a:rPr lang="en-NZ" dirty="0" err="1"/>
              <a:t>Metrosideros</a:t>
            </a:r>
            <a:r>
              <a:rPr lang="en-NZ" dirty="0"/>
              <a:t> </a:t>
            </a:r>
            <a:r>
              <a:rPr lang="en-NZ" dirty="0" err="1"/>
              <a:t>bartlettii</a:t>
            </a:r>
            <a:r>
              <a:rPr lang="en-NZ" dirty="0"/>
              <a:t>, and the tribe of Ngāti </a:t>
            </a:r>
            <a:r>
              <a:rPr lang="en-NZ" dirty="0" err="1"/>
              <a:t>kuri</a:t>
            </a:r>
            <a:r>
              <a:rPr lang="en-NZ" dirty="0"/>
              <a:t> for whom it is a </a:t>
            </a:r>
            <a:r>
              <a:rPr lang="en-NZ" dirty="0" err="1"/>
              <a:t>Tāonga</a:t>
            </a:r>
            <a:r>
              <a:rPr lang="en-NZ" dirty="0"/>
              <a:t>, or treasured species. Ngāti </a:t>
            </a:r>
            <a:r>
              <a:rPr lang="en-NZ" dirty="0" err="1"/>
              <a:t>Kuri’s</a:t>
            </a:r>
            <a:r>
              <a:rPr lang="en-NZ" dirty="0"/>
              <a:t> </a:t>
            </a:r>
            <a:r>
              <a:rPr lang="en-NZ" dirty="0" err="1"/>
              <a:t>rohe</a:t>
            </a:r>
            <a:r>
              <a:rPr lang="en-NZ" dirty="0"/>
              <a:t>, or area, is the very far north of Aotearoa New Zealand, Te Tai </a:t>
            </a:r>
            <a:r>
              <a:rPr lang="en-NZ" dirty="0" err="1"/>
              <a:t>Tokerau</a:t>
            </a:r>
            <a:r>
              <a:rPr lang="en-NZ" dirty="0"/>
              <a:t>, and it is only by building a relationship with this iwi that the work I’m going to talk about has been possible. </a:t>
            </a:r>
          </a:p>
        </p:txBody>
      </p:sp>
      <p:sp>
        <p:nvSpPr>
          <p:cNvPr id="4" name="Slide Number Placeholder 3"/>
          <p:cNvSpPr>
            <a:spLocks noGrp="1"/>
          </p:cNvSpPr>
          <p:nvPr>
            <p:ph type="sldNum" sz="quarter" idx="5"/>
          </p:nvPr>
        </p:nvSpPr>
        <p:spPr/>
        <p:txBody>
          <a:bodyPr/>
          <a:lstStyle/>
          <a:p>
            <a:fld id="{4F55EE3B-AF96-4131-A6C5-457848FAAB5E}" type="slidenum">
              <a:rPr lang="en-NZ" smtClean="0"/>
              <a:t>2</a:t>
            </a:fld>
            <a:endParaRPr lang="en-NZ"/>
          </a:p>
        </p:txBody>
      </p:sp>
    </p:spTree>
    <p:extLst>
      <p:ext uri="{BB962C8B-B14F-4D97-AF65-F5344CB8AC3E}">
        <p14:creationId xmlns:p14="http://schemas.microsoft.com/office/powerpoint/2010/main" val="2362253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Northland endemic. Taonga species of Ngāti </a:t>
            </a:r>
            <a:r>
              <a:rPr lang="en-US" dirty="0" err="1"/>
              <a:t>kuri</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white flowered Tree Rātā, often starts life as an epiphyte, before growing into a majestic tree, and has a characteristic flakey bark.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fairly recently described species, for a tree, only “discovered” by western science in 1976, then a bit of a delay before it was formerly described, because it took a while until the flowers were observed. This is partly due to there not being many trees, the first discovery found 7 plants, but it’s also because the tree doesn’t flower very often, neither regularly not frequently as far as we can tell. Which may in part explain why there are so few of them.</a:t>
            </a:r>
          </a:p>
          <a:p>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3</a:t>
            </a:fld>
            <a:endParaRPr lang="en-NZ"/>
          </a:p>
        </p:txBody>
      </p:sp>
    </p:spTree>
    <p:extLst>
      <p:ext uri="{BB962C8B-B14F-4D97-AF65-F5344CB8AC3E}">
        <p14:creationId xmlns:p14="http://schemas.microsoft.com/office/powerpoint/2010/main" val="38847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Now maybe only 14 individuals (2015), don’t know what the latest numbers are</a:t>
            </a:r>
          </a:p>
        </p:txBody>
      </p:sp>
      <p:sp>
        <p:nvSpPr>
          <p:cNvPr id="4" name="Slide Number Placeholder 3"/>
          <p:cNvSpPr>
            <a:spLocks noGrp="1"/>
          </p:cNvSpPr>
          <p:nvPr>
            <p:ph type="sldNum" sz="quarter" idx="5"/>
          </p:nvPr>
        </p:nvSpPr>
        <p:spPr/>
        <p:txBody>
          <a:bodyPr/>
          <a:lstStyle/>
          <a:p>
            <a:fld id="{4F55EE3B-AF96-4131-A6C5-457848FAAB5E}" type="slidenum">
              <a:rPr lang="en-NZ" smtClean="0"/>
              <a:t>4</a:t>
            </a:fld>
            <a:endParaRPr lang="en-NZ"/>
          </a:p>
        </p:txBody>
      </p:sp>
    </p:spTree>
    <p:extLst>
      <p:ext uri="{BB962C8B-B14F-4D97-AF65-F5344CB8AC3E}">
        <p14:creationId xmlns:p14="http://schemas.microsoft.com/office/powerpoint/2010/main" val="131365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Now maybe only 14 individuals (2015), don’t know what the latest numbers are.</a:t>
            </a:r>
          </a:p>
          <a:p>
            <a:endParaRPr lang="en-NZ" dirty="0"/>
          </a:p>
          <a:p>
            <a:r>
              <a:rPr lang="en-NZ" dirty="0"/>
              <a:t>I was up visiting </a:t>
            </a:r>
            <a:r>
              <a:rPr lang="en-NZ" dirty="0" err="1"/>
              <a:t>nga`ti</a:t>
            </a:r>
            <a:r>
              <a:rPr lang="en-NZ" dirty="0"/>
              <a:t> </a:t>
            </a:r>
            <a:r>
              <a:rPr lang="en-NZ" dirty="0" err="1"/>
              <a:t>kuri</a:t>
            </a:r>
            <a:r>
              <a:rPr lang="en-NZ" dirty="0"/>
              <a:t> last week and managed to get to this site, which I have now learnt the </a:t>
            </a:r>
            <a:r>
              <a:rPr lang="en-NZ" dirty="0" err="1"/>
              <a:t>ngāti</a:t>
            </a:r>
            <a:r>
              <a:rPr lang="en-NZ" dirty="0"/>
              <a:t> </a:t>
            </a:r>
            <a:r>
              <a:rPr lang="en-NZ" dirty="0" err="1"/>
              <a:t>Kuri</a:t>
            </a:r>
            <a:r>
              <a:rPr lang="en-NZ" dirty="0"/>
              <a:t> name is </a:t>
            </a:r>
            <a:r>
              <a:rPr lang="en-NZ" dirty="0" err="1"/>
              <a:t>Tahae</a:t>
            </a:r>
            <a:r>
              <a:rPr lang="en-NZ" dirty="0"/>
              <a:t>, and we visiting a single tall rata </a:t>
            </a:r>
            <a:r>
              <a:rPr lang="en-NZ" dirty="0" err="1"/>
              <a:t>moehau</a:t>
            </a:r>
            <a:r>
              <a:rPr lang="en-NZ" dirty="0"/>
              <a:t> tree, there may be two additional trees in that forest remnant but we didn’t’ manage to access them in the amount of time available.</a:t>
            </a:r>
          </a:p>
        </p:txBody>
      </p:sp>
      <p:sp>
        <p:nvSpPr>
          <p:cNvPr id="4" name="Slide Number Placeholder 3"/>
          <p:cNvSpPr>
            <a:spLocks noGrp="1"/>
          </p:cNvSpPr>
          <p:nvPr>
            <p:ph type="sldNum" sz="quarter" idx="5"/>
          </p:nvPr>
        </p:nvSpPr>
        <p:spPr/>
        <p:txBody>
          <a:bodyPr/>
          <a:lstStyle/>
          <a:p>
            <a:fld id="{4F55EE3B-AF96-4131-A6C5-457848FAAB5E}" type="slidenum">
              <a:rPr lang="en-NZ" smtClean="0"/>
              <a:t>5</a:t>
            </a:fld>
            <a:endParaRPr lang="en-NZ"/>
          </a:p>
        </p:txBody>
      </p:sp>
    </p:spTree>
    <p:extLst>
      <p:ext uri="{BB962C8B-B14F-4D97-AF65-F5344CB8AC3E}">
        <p14:creationId xmlns:p14="http://schemas.microsoft.com/office/powerpoint/2010/main" val="114449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a:p>
            <a:r>
              <a:rPr lang="en-NZ" dirty="0"/>
              <a:t>Myrtle rust first recorded in the country in 2017.</a:t>
            </a:r>
          </a:p>
          <a:p>
            <a:endParaRPr lang="en-NZ" dirty="0"/>
          </a:p>
          <a:p>
            <a:r>
              <a:rPr lang="en-NZ" dirty="0"/>
              <a:t>We saw a lot of dead maire </a:t>
            </a:r>
            <a:r>
              <a:rPr lang="en-NZ" dirty="0" err="1"/>
              <a:t>tawake</a:t>
            </a:r>
            <a:r>
              <a:rPr lang="en-NZ" dirty="0"/>
              <a:t> - </a:t>
            </a:r>
            <a:r>
              <a:rPr lang="en-NZ" b="0" i="0" dirty="0" err="1">
                <a:solidFill>
                  <a:srgbClr val="1F1F1F"/>
                </a:solidFill>
                <a:effectLst/>
                <a:latin typeface="Google Sans"/>
              </a:rPr>
              <a:t>Syzygium</a:t>
            </a:r>
            <a:r>
              <a:rPr lang="en-NZ" b="0" i="0" dirty="0">
                <a:solidFill>
                  <a:srgbClr val="1F1F1F"/>
                </a:solidFill>
                <a:effectLst/>
                <a:latin typeface="Google Sans"/>
              </a:rPr>
              <a:t> maire, and some rust on </a:t>
            </a:r>
            <a:r>
              <a:rPr lang="en-NZ" b="0" i="0" dirty="0" err="1">
                <a:solidFill>
                  <a:srgbClr val="1F1F1F"/>
                </a:solidFill>
                <a:effectLst/>
                <a:latin typeface="Google Sans"/>
              </a:rPr>
              <a:t>Lophomyrtus</a:t>
            </a:r>
            <a:r>
              <a:rPr lang="en-NZ" b="0" i="0" dirty="0">
                <a:solidFill>
                  <a:srgbClr val="1F1F1F"/>
                </a:solidFill>
                <a:effectLst/>
                <a:latin typeface="Google Sans"/>
              </a:rPr>
              <a:t>. </a:t>
            </a:r>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6</a:t>
            </a:fld>
            <a:endParaRPr lang="en-NZ"/>
          </a:p>
        </p:txBody>
      </p:sp>
    </p:spTree>
    <p:extLst>
      <p:ext uri="{BB962C8B-B14F-4D97-AF65-F5344CB8AC3E}">
        <p14:creationId xmlns:p14="http://schemas.microsoft.com/office/powerpoint/2010/main" val="101691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In collaboration with Ak botanic gardens and others, working on growing the plants. Developed a nursery up at </a:t>
            </a:r>
            <a:r>
              <a:rPr lang="en-NZ" dirty="0" err="1"/>
              <a:t>te</a:t>
            </a:r>
            <a:r>
              <a:rPr lang="en-NZ" dirty="0"/>
              <a:t> </a:t>
            </a:r>
            <a:r>
              <a:rPr lang="en-NZ" dirty="0" err="1"/>
              <a:t>paki</a:t>
            </a:r>
            <a:r>
              <a:rPr lang="en-NZ" dirty="0"/>
              <a:t>. The aspiration of cultivating and planting out 500 plants.</a:t>
            </a:r>
          </a:p>
          <a:p>
            <a:endParaRPr lang="en-NZ" dirty="0"/>
          </a:p>
          <a:p>
            <a:r>
              <a:rPr lang="en-NZ" dirty="0"/>
              <a:t>We had some funding from Genomics Aotearoa, which is an organisation with the goal of upskilling NZ researchers in assembling genomes, and due to the arrival of myrtle rust we thought that assembling the genome of one of our native </a:t>
            </a:r>
            <a:r>
              <a:rPr lang="en-NZ" dirty="0" err="1"/>
              <a:t>myrtaceae</a:t>
            </a:r>
            <a:r>
              <a:rPr lang="en-NZ" dirty="0"/>
              <a:t>, and probably a </a:t>
            </a:r>
            <a:r>
              <a:rPr lang="en-NZ" dirty="0" err="1"/>
              <a:t>Metrosideros</a:t>
            </a:r>
            <a:r>
              <a:rPr lang="en-NZ" dirty="0"/>
              <a:t>, would be useful.</a:t>
            </a:r>
          </a:p>
          <a:p>
            <a:endParaRPr lang="en-NZ" dirty="0"/>
          </a:p>
          <a:p>
            <a:r>
              <a:rPr lang="en-NZ" dirty="0"/>
              <a:t>So we went to Ngāti </a:t>
            </a:r>
            <a:r>
              <a:rPr lang="en-NZ" dirty="0" err="1"/>
              <a:t>Kuri</a:t>
            </a:r>
            <a:r>
              <a:rPr lang="en-NZ" dirty="0"/>
              <a:t> with these ideas and they were very enthusiastic about us sequencing and assembling the genome of their Taonga, rātā </a:t>
            </a:r>
            <a:r>
              <a:rPr lang="en-NZ" dirty="0" err="1"/>
              <a:t>Moehau</a:t>
            </a:r>
            <a:r>
              <a:rPr lang="en-NZ" dirty="0"/>
              <a:t>, they hoped it would help them learn more about the current state of its genetic diversity </a:t>
            </a:r>
            <a:r>
              <a:rPr lang="en-NZ" dirty="0" err="1"/>
              <a:t>andh</a:t>
            </a:r>
            <a:r>
              <a:rPr lang="en-NZ" dirty="0"/>
              <a:t> ow that is partitioned across the landscape, but they are also keen to learn how their cultivated plants relate to the wild populations, to help inform their restoration and planting plan. </a:t>
            </a:r>
          </a:p>
          <a:p>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7</a:t>
            </a:fld>
            <a:endParaRPr lang="en-NZ"/>
          </a:p>
        </p:txBody>
      </p:sp>
    </p:spTree>
    <p:extLst>
      <p:ext uri="{BB962C8B-B14F-4D97-AF65-F5344CB8AC3E}">
        <p14:creationId xmlns:p14="http://schemas.microsoft.com/office/powerpoint/2010/main" val="922947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So, to assemble a genome you need to extract a lot of high quality </a:t>
            </a:r>
            <a:r>
              <a:rPr lang="en-NZ" dirty="0" err="1"/>
              <a:t>nucelar</a:t>
            </a:r>
            <a:r>
              <a:rPr lang="en-NZ" dirty="0"/>
              <a:t> DNA, so an easily accessibly plant of known provenance makes your life a lot </a:t>
            </a:r>
            <a:r>
              <a:rPr lang="en-NZ" dirty="0" err="1"/>
              <a:t>easlier</a:t>
            </a:r>
            <a:r>
              <a:rPr lang="en-NZ" dirty="0"/>
              <a:t>, and fortunately Auckland Botanic Gardens had the perfect contender. </a:t>
            </a:r>
          </a:p>
          <a:p>
            <a:endParaRPr lang="en-NZ" dirty="0"/>
          </a:p>
          <a:p>
            <a:r>
              <a:rPr lang="en-NZ" dirty="0"/>
              <a:t>Wouldn’t usually make a fuss about the exact date that samples were collected, but in this case it was memorable as it was in the middle of one of Auckland's protracted covid 19 lockdowns, and Emma had to get permission to keep checking on the plants to see if they were flowering yet, and we wanted them flowering so we could extract RNA from flowers and leaves for transcriptome sequencing to help annotate the genome.</a:t>
            </a:r>
          </a:p>
        </p:txBody>
      </p:sp>
      <p:sp>
        <p:nvSpPr>
          <p:cNvPr id="4" name="Slide Number Placeholder 3"/>
          <p:cNvSpPr>
            <a:spLocks noGrp="1"/>
          </p:cNvSpPr>
          <p:nvPr>
            <p:ph type="sldNum" sz="quarter" idx="5"/>
          </p:nvPr>
        </p:nvSpPr>
        <p:spPr/>
        <p:txBody>
          <a:bodyPr/>
          <a:lstStyle/>
          <a:p>
            <a:fld id="{4F55EE3B-AF96-4131-A6C5-457848FAAB5E}" type="slidenum">
              <a:rPr lang="en-NZ" smtClean="0"/>
              <a:t>8</a:t>
            </a:fld>
            <a:endParaRPr lang="en-NZ"/>
          </a:p>
        </p:txBody>
      </p:sp>
    </p:spTree>
    <p:extLst>
      <p:ext uri="{BB962C8B-B14F-4D97-AF65-F5344CB8AC3E}">
        <p14:creationId xmlns:p14="http://schemas.microsoft.com/office/powerpoint/2010/main" val="57941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i-NZ" dirty="0"/>
              <a:t>On our side when it came to the choice of taxa for genome assemble is that Metrosideros tend to have realtively small genomes, and so although it wil sounds like we have done a huge amount of sequencing, its still a lot less than many plant genomes would need.</a:t>
            </a:r>
          </a:p>
          <a:p>
            <a:endParaRPr lang="mi-NZ" dirty="0"/>
          </a:p>
          <a:p>
            <a:r>
              <a:rPr lang="mi-NZ" dirty="0"/>
              <a:t>Firstly we extracted high quality </a:t>
            </a:r>
          </a:p>
          <a:p>
            <a:endParaRPr lang="mi-NZ" dirty="0"/>
          </a:p>
          <a:p>
            <a:r>
              <a:rPr lang="mi-NZ" dirty="0"/>
              <a:t>A lot of sequencing</a:t>
            </a:r>
          </a:p>
          <a:p>
            <a:endParaRPr lang="mi-NZ" dirty="0"/>
          </a:p>
          <a:p>
            <a:r>
              <a:rPr lang="mi-NZ" dirty="0"/>
              <a:t>Quality – at least 13% above Q15, at least 78% above Q10 </a:t>
            </a:r>
          </a:p>
          <a:p>
            <a:r>
              <a:rPr lang="mi-NZ" dirty="0"/>
              <a:t>Processing – porechop for adapter removal, NanoFilt removed reads shorter than 500 bp, &lt;Q10, and trimmed lower quality head and tail of reads </a:t>
            </a:r>
            <a:endParaRPr lang="en-NZ" dirty="0"/>
          </a:p>
          <a:p>
            <a:endParaRPr lang="en-NZ" dirty="0"/>
          </a:p>
        </p:txBody>
      </p:sp>
      <p:sp>
        <p:nvSpPr>
          <p:cNvPr id="4" name="Slide Number Placeholder 3"/>
          <p:cNvSpPr>
            <a:spLocks noGrp="1"/>
          </p:cNvSpPr>
          <p:nvPr>
            <p:ph type="sldNum" sz="quarter" idx="5"/>
          </p:nvPr>
        </p:nvSpPr>
        <p:spPr/>
        <p:txBody>
          <a:bodyPr/>
          <a:lstStyle/>
          <a:p>
            <a:fld id="{4F55EE3B-AF96-4131-A6C5-457848FAAB5E}" type="slidenum">
              <a:rPr lang="en-NZ" smtClean="0"/>
              <a:t>9</a:t>
            </a:fld>
            <a:endParaRPr lang="en-NZ"/>
          </a:p>
        </p:txBody>
      </p:sp>
    </p:spTree>
    <p:extLst>
      <p:ext uri="{BB962C8B-B14F-4D97-AF65-F5344CB8AC3E}">
        <p14:creationId xmlns:p14="http://schemas.microsoft.com/office/powerpoint/2010/main" val="3675543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AE61-5DA2-30E1-5B6B-19E7511ABFE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NZ"/>
          </a:p>
        </p:txBody>
      </p:sp>
      <p:sp>
        <p:nvSpPr>
          <p:cNvPr id="3" name="Subtitle 2">
            <a:extLst>
              <a:ext uri="{FF2B5EF4-FFF2-40B4-BE49-F238E27FC236}">
                <a16:creationId xmlns:a16="http://schemas.microsoft.com/office/drawing/2014/main" id="{7715587B-3B1A-768F-AE70-01240DA0331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095620B4-FDC1-C277-D5EC-4D9A32090DCE}"/>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5" name="Footer Placeholder 4">
            <a:extLst>
              <a:ext uri="{FF2B5EF4-FFF2-40B4-BE49-F238E27FC236}">
                <a16:creationId xmlns:a16="http://schemas.microsoft.com/office/drawing/2014/main" id="{B9069970-567F-32DC-68F1-E9BB2F9B9D21}"/>
              </a:ext>
            </a:extLst>
          </p:cNvPr>
          <p:cNvSpPr>
            <a:spLocks noGrp="1"/>
          </p:cNvSpPr>
          <p:nvPr>
            <p:ph type="ftr" sz="quarter" idx="11"/>
          </p:nvPr>
        </p:nvSpPr>
        <p:spPr/>
        <p:txBody>
          <a:bodyPr/>
          <a:lstStyle/>
          <a:p>
            <a:r>
              <a:rPr lang="en-US"/>
              <a:t>MANAAKI WHENUA – LANDCARE RESEARCH</a:t>
            </a:r>
            <a:endParaRPr lang="en-US" dirty="0"/>
          </a:p>
        </p:txBody>
      </p:sp>
      <p:sp>
        <p:nvSpPr>
          <p:cNvPr id="6" name="Slide Number Placeholder 5">
            <a:extLst>
              <a:ext uri="{FF2B5EF4-FFF2-40B4-BE49-F238E27FC236}">
                <a16:creationId xmlns:a16="http://schemas.microsoft.com/office/drawing/2014/main" id="{4CAF1F15-1E80-43A0-EC5D-6FED9FDDFF66}"/>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5495573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99BBB-D036-71C3-FD9B-D11E6C0EA6E6}"/>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D2C895AE-074D-3DB2-AED4-5E0AFB4CC5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B194AF2-7F12-267E-E978-C81433BCF4E4}"/>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5" name="Footer Placeholder 4">
            <a:extLst>
              <a:ext uri="{FF2B5EF4-FFF2-40B4-BE49-F238E27FC236}">
                <a16:creationId xmlns:a16="http://schemas.microsoft.com/office/drawing/2014/main" id="{AE8E0E9D-D24A-E61D-B05F-03D7050F73A6}"/>
              </a:ext>
            </a:extLst>
          </p:cNvPr>
          <p:cNvSpPr>
            <a:spLocks noGrp="1"/>
          </p:cNvSpPr>
          <p:nvPr>
            <p:ph type="ftr" sz="quarter" idx="11"/>
          </p:nvPr>
        </p:nvSpPr>
        <p:spPr/>
        <p:txBody>
          <a:bodyPr/>
          <a:lstStyle/>
          <a:p>
            <a:r>
              <a:rPr lang="en-US"/>
              <a:t>MANAAKI WHENUA – LANDCARE RESEARCH</a:t>
            </a:r>
            <a:endParaRPr lang="en-US" dirty="0"/>
          </a:p>
        </p:txBody>
      </p:sp>
      <p:sp>
        <p:nvSpPr>
          <p:cNvPr id="6" name="Slide Number Placeholder 5">
            <a:extLst>
              <a:ext uri="{FF2B5EF4-FFF2-40B4-BE49-F238E27FC236}">
                <a16:creationId xmlns:a16="http://schemas.microsoft.com/office/drawing/2014/main" id="{35BE665B-7846-739C-EB99-706F72A3EBDF}"/>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258589579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E360F8-61EE-4B94-40CF-4135481EEBC6}"/>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3353ECC-8602-2342-1420-210C2E1FCBF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72FC05D-7633-7FA4-73DE-1E14965B5B93}"/>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5" name="Footer Placeholder 4">
            <a:extLst>
              <a:ext uri="{FF2B5EF4-FFF2-40B4-BE49-F238E27FC236}">
                <a16:creationId xmlns:a16="http://schemas.microsoft.com/office/drawing/2014/main" id="{41C0A53C-74C2-22C4-0402-C2AB20B98B00}"/>
              </a:ext>
            </a:extLst>
          </p:cNvPr>
          <p:cNvSpPr>
            <a:spLocks noGrp="1"/>
          </p:cNvSpPr>
          <p:nvPr>
            <p:ph type="ftr" sz="quarter" idx="11"/>
          </p:nvPr>
        </p:nvSpPr>
        <p:spPr/>
        <p:txBody>
          <a:bodyPr/>
          <a:lstStyle/>
          <a:p>
            <a:r>
              <a:rPr lang="en-US"/>
              <a:t>MANAAKI WHENUA – LANDCARE RESEARCH</a:t>
            </a:r>
            <a:endParaRPr lang="en-US" dirty="0"/>
          </a:p>
        </p:txBody>
      </p:sp>
      <p:sp>
        <p:nvSpPr>
          <p:cNvPr id="6" name="Slide Number Placeholder 5">
            <a:extLst>
              <a:ext uri="{FF2B5EF4-FFF2-40B4-BE49-F238E27FC236}">
                <a16:creationId xmlns:a16="http://schemas.microsoft.com/office/drawing/2014/main" id="{D2993146-CEF7-CC9F-1F1A-3163F4642E41}"/>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377737529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_2+ orgs">
    <p:bg>
      <p:bgPr>
        <a:solidFill>
          <a:schemeClr val="tx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l="1159" t="-1" r="1159" b="51189"/>
          <a:stretch/>
        </p:blipFill>
        <p:spPr bwMode="auto">
          <a:xfrm>
            <a:off x="0" y="3456384"/>
            <a:ext cx="9144000" cy="168711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120000" y="0"/>
            <a:ext cx="302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7" name="Content Placeholder 6"/>
          <p:cNvSpPr>
            <a:spLocks noGrp="1"/>
          </p:cNvSpPr>
          <p:nvPr>
            <p:ph sz="quarter" idx="13" hasCustomPrompt="1"/>
          </p:nvPr>
        </p:nvSpPr>
        <p:spPr>
          <a:xfrm>
            <a:off x="6444208" y="1203325"/>
            <a:ext cx="2448272" cy="2808288"/>
          </a:xfrm>
        </p:spPr>
        <p:txBody>
          <a:bodyPr>
            <a:normAutofit/>
          </a:bodyPr>
          <a:lstStyle>
            <a:lvl1pPr>
              <a:defRPr sz="1200"/>
            </a:lvl1pPr>
          </a:lstStyle>
          <a:p>
            <a:pPr lvl="0"/>
            <a:r>
              <a:rPr lang="en-NZ" dirty="0"/>
              <a:t>Add extra logos here</a:t>
            </a:r>
          </a:p>
        </p:txBody>
      </p:sp>
      <p:pic>
        <p:nvPicPr>
          <p:cNvPr id="15" name="Picture 3" descr="C:\nic\branding\logo files\MW_LR_Landscape_big.pn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6444208" y="267494"/>
            <a:ext cx="2421541" cy="70232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title" hasCustomPrompt="1"/>
          </p:nvPr>
        </p:nvSpPr>
        <p:spPr>
          <a:xfrm>
            <a:off x="971600" y="1800000"/>
            <a:ext cx="4824536" cy="782768"/>
          </a:xfrm>
        </p:spPr>
        <p:txBody>
          <a:bodyPr>
            <a:noAutofit/>
          </a:bodyPr>
          <a:lstStyle>
            <a:lvl1pPr>
              <a:lnSpc>
                <a:spcPts val="4780"/>
              </a:lnSpc>
              <a:defRPr sz="4000" baseline="0">
                <a:solidFill>
                  <a:srgbClr val="FFFFFF"/>
                </a:solidFill>
                <a:latin typeface="+mn-lt"/>
              </a:defRPr>
            </a:lvl1pPr>
          </a:lstStyle>
          <a:p>
            <a:r>
              <a:rPr lang="en-US" dirty="0"/>
              <a:t>Click to add title</a:t>
            </a:r>
          </a:p>
        </p:txBody>
      </p:sp>
      <p:sp>
        <p:nvSpPr>
          <p:cNvPr id="5" name="Text Placeholder 4"/>
          <p:cNvSpPr>
            <a:spLocks noGrp="1"/>
          </p:cNvSpPr>
          <p:nvPr>
            <p:ph type="body" sz="quarter" idx="16" hasCustomPrompt="1"/>
          </p:nvPr>
        </p:nvSpPr>
        <p:spPr>
          <a:xfrm>
            <a:off x="6443663" y="4371975"/>
            <a:ext cx="2449512" cy="503238"/>
          </a:xfrm>
        </p:spPr>
        <p:txBody>
          <a:bodyPr/>
          <a:lstStyle>
            <a:lvl1pPr>
              <a:defRPr sz="900"/>
            </a:lvl1pPr>
          </a:lstStyle>
          <a:p>
            <a:pPr lvl="0"/>
            <a:r>
              <a:rPr lang="en-US" dirty="0"/>
              <a:t>Add affiliation names here</a:t>
            </a:r>
            <a:endParaRPr lang="en-NZ" dirty="0"/>
          </a:p>
        </p:txBody>
      </p:sp>
      <p:sp>
        <p:nvSpPr>
          <p:cNvPr id="13" name="Text Placeholder 2"/>
          <p:cNvSpPr>
            <a:spLocks noGrp="1"/>
          </p:cNvSpPr>
          <p:nvPr>
            <p:ph type="body" sz="quarter" idx="11" hasCustomPrompt="1"/>
          </p:nvPr>
        </p:nvSpPr>
        <p:spPr>
          <a:xfrm>
            <a:off x="971600" y="2844000"/>
            <a:ext cx="4824536" cy="807870"/>
          </a:xfrm>
        </p:spPr>
        <p:txBody>
          <a:bodyPr>
            <a:noAutofit/>
          </a:bodyPr>
          <a:lstStyle>
            <a:lvl1pPr marL="0" indent="0">
              <a:buNone/>
              <a:defRPr sz="2000">
                <a:solidFill>
                  <a:schemeClr val="bg1"/>
                </a:solidFill>
              </a:defRPr>
            </a:lvl1pPr>
          </a:lstStyle>
          <a:p>
            <a:pPr lvl="0"/>
            <a:r>
              <a:rPr lang="en-US" dirty="0"/>
              <a:t>Click to add author</a:t>
            </a:r>
            <a:endParaRPr lang="en-NZ" dirty="0"/>
          </a:p>
        </p:txBody>
      </p:sp>
      <p:sp>
        <p:nvSpPr>
          <p:cNvPr id="14"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3035487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ey 1:2 text:Content">
    <p:bg>
      <p:bgPr>
        <a:solidFill>
          <a:schemeClr val="bg1">
            <a:lumMod val="8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3049200" y="0"/>
            <a:ext cx="60948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lt"/>
              <a:cs typeface="Arial" panose="020B0604020202020204" pitchFamily="34" charset="0"/>
            </a:endParaRPr>
          </a:p>
        </p:txBody>
      </p:sp>
      <p:pic>
        <p:nvPicPr>
          <p:cNvPr id="17" name="Picture 3" descr="C:\nic\branding\logo files\MW_LR_Landscape_big.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8533072" y="123478"/>
            <a:ext cx="504104" cy="4320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p:cNvSpPr>
            <a:spLocks noGrp="1"/>
          </p:cNvSpPr>
          <p:nvPr>
            <p:ph idx="13" hasCustomPrompt="1"/>
          </p:nvPr>
        </p:nvSpPr>
        <p:spPr>
          <a:xfrm>
            <a:off x="3347864" y="1131590"/>
            <a:ext cx="5288950" cy="3672408"/>
          </a:xfrm>
        </p:spPr>
        <p:txBody>
          <a:bodyPr>
            <a:noAutofit/>
          </a:bodyPr>
          <a:lstStyle>
            <a:lvl1pPr>
              <a:lnSpc>
                <a:spcPct val="100000"/>
              </a:lnSpc>
              <a:defRPr sz="1600">
                <a:solidFill>
                  <a:schemeClr val="tx1"/>
                </a:solidFill>
                <a:latin typeface="+mn-lt"/>
                <a:cs typeface="Arial" panose="020B0604020202020204" pitchFamily="34" charset="0"/>
              </a:defRPr>
            </a:lvl1pPr>
          </a:lstStyle>
          <a:p>
            <a:pPr lvl="0"/>
            <a:r>
              <a:rPr lang="en-US" dirty="0"/>
              <a:t>Click to add text</a:t>
            </a:r>
          </a:p>
          <a:p>
            <a:pPr lvl="0"/>
            <a:r>
              <a:rPr lang="en-US" dirty="0"/>
              <a:t>Click icon to add content</a:t>
            </a:r>
          </a:p>
        </p:txBody>
      </p:sp>
      <p:sp>
        <p:nvSpPr>
          <p:cNvPr id="26" name="Title 1"/>
          <p:cNvSpPr>
            <a:spLocks noGrp="1"/>
          </p:cNvSpPr>
          <p:nvPr>
            <p:ph type="title" hasCustomPrompt="1"/>
          </p:nvPr>
        </p:nvSpPr>
        <p:spPr>
          <a:xfrm>
            <a:off x="683568" y="504000"/>
            <a:ext cx="7920880" cy="381461"/>
          </a:xfrm>
        </p:spPr>
        <p:txBody>
          <a:bodyPr>
            <a:noAutofit/>
          </a:bodyPr>
          <a:lstStyle>
            <a:lvl1pPr>
              <a:lnSpc>
                <a:spcPct val="100000"/>
              </a:lnSpc>
              <a:defRPr sz="2000">
                <a:solidFill>
                  <a:schemeClr val="tx1"/>
                </a:solidFill>
                <a:latin typeface="+mn-lt"/>
                <a:cs typeface="Arial" panose="020B0604020202020204" pitchFamily="34" charset="0"/>
              </a:defRPr>
            </a:lvl1pPr>
          </a:lstStyle>
          <a:p>
            <a:r>
              <a:rPr lang="en-US" dirty="0"/>
              <a:t>Click to add title</a:t>
            </a:r>
          </a:p>
        </p:txBody>
      </p:sp>
      <p:sp>
        <p:nvSpPr>
          <p:cNvPr id="12" name="Text Placeholder 2"/>
          <p:cNvSpPr>
            <a:spLocks noGrp="1"/>
          </p:cNvSpPr>
          <p:nvPr>
            <p:ph type="body" sz="quarter" idx="16" hasCustomPrompt="1"/>
          </p:nvPr>
        </p:nvSpPr>
        <p:spPr>
          <a:xfrm>
            <a:off x="684213" y="1059582"/>
            <a:ext cx="2159000" cy="3744416"/>
          </a:xfrm>
        </p:spPr>
        <p:txBody>
          <a:bodyPr>
            <a:noAutofit/>
          </a:bodyPr>
          <a:lstStyle>
            <a:lvl1pPr marL="171450" marR="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solidFill>
                  <a:schemeClr val="tx1"/>
                </a:solidFill>
              </a:defRPr>
            </a:lvl1pPr>
          </a:lstStyle>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Click to add text</a:t>
            </a:r>
            <a:endParaRPr lang="en-NZ" dirty="0"/>
          </a:p>
        </p:txBody>
      </p:sp>
      <p:sp>
        <p:nvSpPr>
          <p:cNvPr id="10"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2259536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bg>
      <p:bgPr>
        <a:solidFill>
          <a:schemeClr val="tx1"/>
        </a:solid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t="-15795" r="2318" b="60139"/>
          <a:stretch/>
        </p:blipFill>
        <p:spPr bwMode="auto">
          <a:xfrm>
            <a:off x="0" y="3312368"/>
            <a:ext cx="9144000" cy="19236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nic\branding\logo files\MW_LR_Landscape_big.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623888" y="339502"/>
            <a:ext cx="2016224" cy="5850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C:\nic\branding\logo files\MW_LR_landscape_white.pn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8463216" y="123478"/>
            <a:ext cx="573280"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ph type="body" sz="quarter" idx="11" hasCustomPrompt="1"/>
          </p:nvPr>
        </p:nvSpPr>
        <p:spPr>
          <a:xfrm>
            <a:off x="971600" y="2844000"/>
            <a:ext cx="6336704" cy="807870"/>
          </a:xfrm>
        </p:spPr>
        <p:txBody>
          <a:bodyPr>
            <a:noAutofit/>
          </a:bodyPr>
          <a:lstStyle>
            <a:lvl1pPr marL="0" indent="0">
              <a:buNone/>
              <a:defRPr sz="2000" b="1" baseline="0">
                <a:solidFill>
                  <a:schemeClr val="bg1"/>
                </a:solidFill>
              </a:defRPr>
            </a:lvl1pPr>
          </a:lstStyle>
          <a:p>
            <a:pPr lvl="0"/>
            <a:r>
              <a:rPr lang="en-US" dirty="0"/>
              <a:t>Click to add section title</a:t>
            </a:r>
            <a:endParaRPr lang="en-NZ" dirty="0"/>
          </a:p>
        </p:txBody>
      </p:sp>
      <p:sp>
        <p:nvSpPr>
          <p:cNvPr id="9"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1588831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1"/>
        </a:solidFill>
        <a:effectLst/>
      </p:bgPr>
    </p:bg>
    <p:spTree>
      <p:nvGrpSpPr>
        <p:cNvPr id="1" name=""/>
        <p:cNvGrpSpPr/>
        <p:nvPr/>
      </p:nvGrpSpPr>
      <p:grpSpPr>
        <a:xfrm>
          <a:off x="0" y="0"/>
          <a:ext cx="0" cy="0"/>
          <a:chOff x="0" y="0"/>
          <a:chExt cx="0" cy="0"/>
        </a:xfrm>
      </p:grpSpPr>
      <p:pic>
        <p:nvPicPr>
          <p:cNvPr id="13" name="Picture 3" descr="C:\nic\branding\logo files\MW_LR_Landscape_big.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8533072" y="123478"/>
            <a:ext cx="504104" cy="432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C:\nic\branding\logo files\MW_LR_landscape_white.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8463216" y="123478"/>
            <a:ext cx="573280" cy="432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4"/>
          <p:cNvSpPr>
            <a:spLocks noGrp="1"/>
          </p:cNvSpPr>
          <p:nvPr>
            <p:ph type="body" sz="quarter" idx="10" hasCustomPrompt="1"/>
          </p:nvPr>
        </p:nvSpPr>
        <p:spPr>
          <a:xfrm>
            <a:off x="684000" y="1131590"/>
            <a:ext cx="8136830" cy="3764819"/>
          </a:xfrm>
        </p:spPr>
        <p:txBody>
          <a:bodyPr>
            <a:noAutofit/>
          </a:bodyPr>
          <a:lstStyle>
            <a:lvl1pPr marL="180975" indent="-180975">
              <a:buFont typeface="Arial" panose="020B0604020202020204" pitchFamily="34" charset="0"/>
              <a:buChar char="•"/>
              <a:defRPr sz="1600">
                <a:solidFill>
                  <a:schemeClr val="bg1"/>
                </a:solidFill>
              </a:defRPr>
            </a:lvl1pPr>
            <a:lvl2pPr marL="742950" indent="-285750">
              <a:buFont typeface="Ebrima" panose="02000000000000000000" pitchFamily="2" charset="0"/>
              <a:buChar char="−"/>
              <a:defRPr sz="16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p>
          <a:p>
            <a:pPr lvl="1"/>
            <a:endParaRPr lang="en-US" dirty="0"/>
          </a:p>
          <a:p>
            <a:pPr lvl="2"/>
            <a:endParaRPr lang="en-US" dirty="0"/>
          </a:p>
        </p:txBody>
      </p:sp>
      <p:sp>
        <p:nvSpPr>
          <p:cNvPr id="20" name="Title 1"/>
          <p:cNvSpPr>
            <a:spLocks noGrp="1"/>
          </p:cNvSpPr>
          <p:nvPr>
            <p:ph type="title" hasCustomPrompt="1"/>
          </p:nvPr>
        </p:nvSpPr>
        <p:spPr>
          <a:xfrm>
            <a:off x="684000" y="504000"/>
            <a:ext cx="8133139" cy="381461"/>
          </a:xfrm>
        </p:spPr>
        <p:txBody>
          <a:bodyPr>
            <a:noAutofit/>
          </a:bodyPr>
          <a:lstStyle>
            <a:lvl1pPr>
              <a:lnSpc>
                <a:spcPct val="100000"/>
              </a:lnSpc>
              <a:defRPr sz="2000">
                <a:solidFill>
                  <a:schemeClr val="bg1"/>
                </a:solidFill>
                <a:latin typeface="+mn-lt"/>
                <a:cs typeface="Arial" panose="020B0604020202020204" pitchFamily="34" charset="0"/>
              </a:defRPr>
            </a:lvl1pPr>
          </a:lstStyle>
          <a:p>
            <a:r>
              <a:rPr lang="en-US" dirty="0"/>
              <a:t>Click to add title</a:t>
            </a:r>
          </a:p>
        </p:txBody>
      </p:sp>
      <p:sp>
        <p:nvSpPr>
          <p:cNvPr id="11"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3698056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1:2 text:content">
    <p:bg>
      <p:bgPr>
        <a:solidFill>
          <a:schemeClr val="tx1"/>
        </a:solidFill>
        <a:effectLst/>
      </p:bgPr>
    </p:bg>
    <p:spTree>
      <p:nvGrpSpPr>
        <p:cNvPr id="1" name=""/>
        <p:cNvGrpSpPr/>
        <p:nvPr/>
      </p:nvGrpSpPr>
      <p:grpSpPr>
        <a:xfrm>
          <a:off x="0" y="0"/>
          <a:ext cx="0" cy="0"/>
          <a:chOff x="0" y="0"/>
          <a:chExt cx="0" cy="0"/>
        </a:xfrm>
      </p:grpSpPr>
      <p:sp>
        <p:nvSpPr>
          <p:cNvPr id="34" name="Title 1"/>
          <p:cNvSpPr txBox="1">
            <a:spLocks/>
          </p:cNvSpPr>
          <p:nvPr userDrawn="1"/>
        </p:nvSpPr>
        <p:spPr>
          <a:xfrm>
            <a:off x="683569" y="678121"/>
            <a:ext cx="2160240" cy="381461"/>
          </a:xfrm>
          <a:prstGeom prst="rect">
            <a:avLst/>
          </a:prstGeom>
        </p:spPr>
        <p:txBody>
          <a:bodyPr vert="horz" lIns="91440" tIns="45720" rIns="91440" bIns="45720" rtlCol="0" anchor="t">
            <a:noAutofit/>
          </a:bodyPr>
          <a:lstStyle>
            <a:lvl1pPr algn="l" defTabSz="457200" rtl="0" eaLnBrk="1" latinLnBrk="0" hangingPunct="1">
              <a:lnSpc>
                <a:spcPct val="100000"/>
              </a:lnSpc>
              <a:spcBef>
                <a:spcPct val="0"/>
              </a:spcBef>
              <a:buNone/>
              <a:defRPr sz="2000" b="1" kern="1200">
                <a:solidFill>
                  <a:schemeClr val="tx1"/>
                </a:solidFill>
                <a:latin typeface="+mn-lt"/>
                <a:ea typeface="+mj-ea"/>
                <a:cs typeface="Arial" panose="020B0604020202020204" pitchFamily="34" charset="0"/>
              </a:defRPr>
            </a:lvl1pPr>
          </a:lstStyle>
          <a:p>
            <a:r>
              <a:rPr lang="en-US" dirty="0"/>
              <a:t>Click to add title</a:t>
            </a:r>
          </a:p>
        </p:txBody>
      </p:sp>
      <p:sp>
        <p:nvSpPr>
          <p:cNvPr id="11" name="Rectangle 10"/>
          <p:cNvSpPr/>
          <p:nvPr userDrawn="1"/>
        </p:nvSpPr>
        <p:spPr>
          <a:xfrm>
            <a:off x="3049200" y="0"/>
            <a:ext cx="60948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2" name="Picture 3" descr="C:\nic\branding\logo files\MW_LR_Landscape_big.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8533072" y="123478"/>
            <a:ext cx="504104" cy="43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4" hasCustomPrompt="1"/>
          </p:nvPr>
        </p:nvSpPr>
        <p:spPr>
          <a:xfrm>
            <a:off x="684213" y="504000"/>
            <a:ext cx="2159000" cy="381000"/>
          </a:xfrm>
        </p:spPr>
        <p:txBody>
          <a:bodyPr>
            <a:noAutofit/>
          </a:bodyPr>
          <a:lstStyle>
            <a:lvl1pPr marL="0" indent="0">
              <a:buNone/>
              <a:defRPr sz="2000" b="1" baseline="0">
                <a:solidFill>
                  <a:schemeClr val="bg1"/>
                </a:solidFill>
              </a:defRPr>
            </a:lvl1pPr>
          </a:lstStyle>
          <a:p>
            <a:pPr lvl="0"/>
            <a:r>
              <a:rPr lang="en-US" dirty="0"/>
              <a:t>Click to add title</a:t>
            </a:r>
            <a:endParaRPr lang="en-NZ" dirty="0"/>
          </a:p>
        </p:txBody>
      </p:sp>
      <p:sp>
        <p:nvSpPr>
          <p:cNvPr id="12" name="Content Placeholder 2"/>
          <p:cNvSpPr>
            <a:spLocks noGrp="1"/>
          </p:cNvSpPr>
          <p:nvPr>
            <p:ph idx="15" hasCustomPrompt="1"/>
          </p:nvPr>
        </p:nvSpPr>
        <p:spPr>
          <a:xfrm>
            <a:off x="3347864" y="1059582"/>
            <a:ext cx="5288950" cy="3744416"/>
          </a:xfrm>
        </p:spPr>
        <p:txBody>
          <a:bodyPr>
            <a:noAutofit/>
          </a:bodyPr>
          <a:lstStyle>
            <a:lvl1pPr>
              <a:lnSpc>
                <a:spcPct val="100000"/>
              </a:lnSpc>
              <a:defRPr sz="1600">
                <a:solidFill>
                  <a:schemeClr val="tx1"/>
                </a:solidFill>
                <a:latin typeface="+mn-lt"/>
                <a:cs typeface="Arial" panose="020B0604020202020204" pitchFamily="34" charset="0"/>
              </a:defRPr>
            </a:lvl1pPr>
          </a:lstStyle>
          <a:p>
            <a:pPr lvl="0"/>
            <a:r>
              <a:rPr lang="en-US" dirty="0"/>
              <a:t>Click to add text</a:t>
            </a:r>
          </a:p>
          <a:p>
            <a:pPr lvl="0"/>
            <a:r>
              <a:rPr lang="en-US" dirty="0"/>
              <a:t>Click icon to add content</a:t>
            </a:r>
          </a:p>
        </p:txBody>
      </p:sp>
      <p:sp>
        <p:nvSpPr>
          <p:cNvPr id="3" name="Text Placeholder 2"/>
          <p:cNvSpPr>
            <a:spLocks noGrp="1"/>
          </p:cNvSpPr>
          <p:nvPr>
            <p:ph type="body" sz="quarter" idx="16" hasCustomPrompt="1"/>
          </p:nvPr>
        </p:nvSpPr>
        <p:spPr>
          <a:xfrm>
            <a:off x="684213" y="1059582"/>
            <a:ext cx="2159000" cy="3765091"/>
          </a:xfrm>
        </p:spPr>
        <p:txBody>
          <a:bodyPr/>
          <a:lstStyle>
            <a:lvl1pPr marL="0" marR="0" indent="0" algn="l" defTabSz="4572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1"/>
                </a:solidFill>
              </a:defRPr>
            </a:lvl1pPr>
            <a:lvl2pPr marL="742950" indent="-285750">
              <a:buFont typeface="Ebrima" panose="02000000000000000000" pitchFamily="2" charset="0"/>
              <a:buChar char="−"/>
              <a:defRPr sz="1400">
                <a:solidFill>
                  <a:schemeClr val="bg1"/>
                </a:solidFill>
              </a:defRPr>
            </a:lvl2pPr>
            <a:lvl3pPr marL="171450" indent="0">
              <a:buFont typeface="Arial" panose="020B0604020202020204" pitchFamily="34" charset="0"/>
              <a:buNone/>
              <a:defRPr sz="1600">
                <a:solidFill>
                  <a:schemeClr val="bg1"/>
                </a:solidFill>
              </a:defRPr>
            </a:lvl3pPr>
          </a:lstStyle>
          <a:p>
            <a:pPr lvl="0"/>
            <a:r>
              <a:rPr lang="en-US" dirty="0"/>
              <a:t>Click to edit text </a:t>
            </a:r>
            <a:r>
              <a:rPr lang="en-US" sz="1200" dirty="0"/>
              <a:t>	</a:t>
            </a:r>
          </a:p>
          <a:p>
            <a:pPr lvl="2"/>
            <a:endParaRPr lang="en-US" sz="1200" dirty="0"/>
          </a:p>
          <a:p>
            <a:pPr lvl="2"/>
            <a:endParaRPr lang="en-US" sz="1200" dirty="0"/>
          </a:p>
        </p:txBody>
      </p:sp>
      <p:sp>
        <p:nvSpPr>
          <p:cNvPr id="13"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3654666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image">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143500"/>
          </a:xfrm>
        </p:spPr>
        <p:txBody>
          <a:bodyPr/>
          <a:lstStyle>
            <a:lvl1pPr marL="0" indent="0" algn="ctr">
              <a:buNone/>
              <a:defRPr>
                <a:solidFill>
                  <a:schemeClr val="bg1"/>
                </a:solidFill>
                <a:latin typeface="+mj-lt"/>
              </a:defRPr>
            </a:lvl1pPr>
          </a:lstStyle>
          <a:p>
            <a:r>
              <a:rPr lang="en-US"/>
              <a:t>Click icon to add picture</a:t>
            </a:r>
            <a:endParaRPr lang="en-NZ" dirty="0"/>
          </a:p>
        </p:txBody>
      </p:sp>
      <p:pic>
        <p:nvPicPr>
          <p:cNvPr id="9" name="Picture 5" descr="C:\nic\branding\logo files\MW_LR_landscape_white.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8463216" y="123478"/>
            <a:ext cx="573280" cy="4320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3100921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dia">
    <p:bg>
      <p:bgPr>
        <a:solidFill>
          <a:schemeClr val="tx1"/>
        </a:solidFill>
        <a:effectLst/>
      </p:bgPr>
    </p:bg>
    <p:spTree>
      <p:nvGrpSpPr>
        <p:cNvPr id="1" name=""/>
        <p:cNvGrpSpPr/>
        <p:nvPr/>
      </p:nvGrpSpPr>
      <p:grpSpPr>
        <a:xfrm>
          <a:off x="0" y="0"/>
          <a:ext cx="0" cy="0"/>
          <a:chOff x="0" y="0"/>
          <a:chExt cx="0" cy="0"/>
        </a:xfrm>
      </p:grpSpPr>
      <p:sp>
        <p:nvSpPr>
          <p:cNvPr id="6" name="Media Placeholder 5"/>
          <p:cNvSpPr>
            <a:spLocks noGrp="1"/>
          </p:cNvSpPr>
          <p:nvPr>
            <p:ph type="media" sz="quarter" idx="10"/>
          </p:nvPr>
        </p:nvSpPr>
        <p:spPr>
          <a:xfrm>
            <a:off x="0" y="0"/>
            <a:ext cx="9144000" cy="5143500"/>
          </a:xfrm>
        </p:spPr>
        <p:txBody>
          <a:bodyPr/>
          <a:lstStyle>
            <a:lvl1pPr marL="0" indent="0" algn="ctr">
              <a:buNone/>
              <a:defRPr>
                <a:solidFill>
                  <a:schemeClr val="bg1"/>
                </a:solidFill>
              </a:defRPr>
            </a:lvl1pPr>
          </a:lstStyle>
          <a:p>
            <a:r>
              <a:rPr lang="en-US"/>
              <a:t>Click icon to add media</a:t>
            </a:r>
            <a:endParaRPr lang="en-NZ" dirty="0"/>
          </a:p>
        </p:txBody>
      </p:sp>
      <p:pic>
        <p:nvPicPr>
          <p:cNvPr id="9" name="Picture 5" descr="C:\nic\branding\logo files\MW_LR_landscape_white.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8463216" y="123478"/>
            <a:ext cx="573280" cy="4320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1824382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 Heading">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143500"/>
          </a:xfrm>
        </p:spPr>
        <p:txBody>
          <a:bodyPr/>
          <a:lstStyle>
            <a:lvl1pPr marL="0" indent="0" algn="ctr">
              <a:buNone/>
              <a:defRPr>
                <a:solidFill>
                  <a:schemeClr val="bg1"/>
                </a:solidFill>
                <a:latin typeface="+mj-lt"/>
              </a:defRPr>
            </a:lvl1pPr>
          </a:lstStyle>
          <a:p>
            <a:r>
              <a:rPr lang="en-US"/>
              <a:t>Click icon to add picture</a:t>
            </a:r>
            <a:endParaRPr lang="en-NZ" dirty="0"/>
          </a:p>
        </p:txBody>
      </p:sp>
      <p:sp>
        <p:nvSpPr>
          <p:cNvPr id="15" name="Title 1"/>
          <p:cNvSpPr>
            <a:spLocks noGrp="1"/>
          </p:cNvSpPr>
          <p:nvPr>
            <p:ph type="title" hasCustomPrompt="1"/>
          </p:nvPr>
        </p:nvSpPr>
        <p:spPr>
          <a:xfrm>
            <a:off x="972000" y="4011910"/>
            <a:ext cx="5904656" cy="792088"/>
          </a:xfrm>
        </p:spPr>
        <p:txBody>
          <a:bodyPr>
            <a:noAutofit/>
          </a:bodyPr>
          <a:lstStyle>
            <a:lvl1pPr>
              <a:lnSpc>
                <a:spcPts val="4780"/>
              </a:lnSpc>
              <a:defRPr sz="2000" b="0" baseline="0">
                <a:solidFill>
                  <a:srgbClr val="FFFFFF"/>
                </a:solidFill>
                <a:latin typeface="+mj-lt"/>
              </a:defRPr>
            </a:lvl1pPr>
          </a:lstStyle>
          <a:p>
            <a:r>
              <a:rPr lang="en-US" dirty="0"/>
              <a:t>Click to add text</a:t>
            </a:r>
          </a:p>
        </p:txBody>
      </p:sp>
      <p:pic>
        <p:nvPicPr>
          <p:cNvPr id="11" name="Picture 5" descr="C:\nic\branding\logo files\MW_LR_landscape_white.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8463216" y="123478"/>
            <a:ext cx="573280" cy="4320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984178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2B37-2F6B-6C23-4092-EF8E41D3F3D2}"/>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1DD690C-8D83-48A1-307A-BC46F189D7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27A4D36-B9C7-1BC8-5492-92B462403A9D}"/>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5" name="Footer Placeholder 4">
            <a:extLst>
              <a:ext uri="{FF2B5EF4-FFF2-40B4-BE49-F238E27FC236}">
                <a16:creationId xmlns:a16="http://schemas.microsoft.com/office/drawing/2014/main" id="{5FD81423-5788-1E3C-861A-EEBF19508D8C}"/>
              </a:ext>
            </a:extLst>
          </p:cNvPr>
          <p:cNvSpPr>
            <a:spLocks noGrp="1"/>
          </p:cNvSpPr>
          <p:nvPr>
            <p:ph type="ftr" sz="quarter" idx="11"/>
          </p:nvPr>
        </p:nvSpPr>
        <p:spPr/>
        <p:txBody>
          <a:bodyPr/>
          <a:lstStyle/>
          <a:p>
            <a:r>
              <a:rPr lang="en-US"/>
              <a:t>MANAAKI WHENUA – LANDCARE RESEARCH</a:t>
            </a:r>
            <a:endParaRPr lang="en-US" dirty="0"/>
          </a:p>
        </p:txBody>
      </p:sp>
      <p:sp>
        <p:nvSpPr>
          <p:cNvPr id="6" name="Slide Number Placeholder 5">
            <a:extLst>
              <a:ext uri="{FF2B5EF4-FFF2-40B4-BE49-F238E27FC236}">
                <a16:creationId xmlns:a16="http://schemas.microsoft.com/office/drawing/2014/main" id="{86EC3829-1BF9-A917-9361-25071AD39EA1}"/>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340170684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ey2:1 content:content/text">
    <p:bg>
      <p:bgPr>
        <a:solidFill>
          <a:schemeClr val="bg1">
            <a:lumMod val="8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6085122" y="0"/>
            <a:ext cx="30492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n-lt"/>
              <a:cs typeface="Arial" panose="020B0604020202020204" pitchFamily="34" charset="0"/>
            </a:endParaRPr>
          </a:p>
        </p:txBody>
      </p:sp>
      <p:pic>
        <p:nvPicPr>
          <p:cNvPr id="9" name="Picture 3" descr="C:\nic\branding\logo files\MW_LR_Landscape_big.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533072" y="123478"/>
            <a:ext cx="504104"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2"/>
          <p:cNvSpPr>
            <a:spLocks noGrp="1"/>
          </p:cNvSpPr>
          <p:nvPr>
            <p:ph sz="quarter" idx="14" hasCustomPrompt="1"/>
          </p:nvPr>
        </p:nvSpPr>
        <p:spPr>
          <a:xfrm>
            <a:off x="6300192" y="504000"/>
            <a:ext cx="2592288" cy="4372006"/>
          </a:xfrm>
        </p:spPr>
        <p:txBody>
          <a:bodyPr>
            <a:noAutofit/>
          </a:bodyPr>
          <a:lstStyle>
            <a:lvl1pPr marL="0" indent="0">
              <a:lnSpc>
                <a:spcPct val="100000"/>
              </a:lnSpc>
              <a:spcBef>
                <a:spcPts val="300"/>
              </a:spcBef>
              <a:buNone/>
              <a:defRPr sz="1600" baseline="0">
                <a:latin typeface="+mn-lt"/>
                <a:cs typeface="Arial" panose="020B0604020202020204" pitchFamily="34" charset="0"/>
              </a:defRPr>
            </a:lvl1pPr>
          </a:lstStyle>
          <a:p>
            <a:pPr lvl="0"/>
            <a:r>
              <a:rPr lang="en-US" dirty="0"/>
              <a:t>Click to add text/content</a:t>
            </a:r>
          </a:p>
        </p:txBody>
      </p:sp>
      <p:sp>
        <p:nvSpPr>
          <p:cNvPr id="29" name="Content Placeholder 2"/>
          <p:cNvSpPr>
            <a:spLocks noGrp="1"/>
          </p:cNvSpPr>
          <p:nvPr>
            <p:ph idx="15" hasCustomPrompt="1"/>
          </p:nvPr>
        </p:nvSpPr>
        <p:spPr>
          <a:xfrm>
            <a:off x="683568" y="1059582"/>
            <a:ext cx="5256584" cy="3836826"/>
          </a:xfrm>
        </p:spPr>
        <p:txBody>
          <a:bodyPr>
            <a:noAutofit/>
          </a:bodyPr>
          <a:lstStyle>
            <a:lvl1pPr marL="171450" indent="-171450">
              <a:lnSpc>
                <a:spcPct val="100000"/>
              </a:lnSpc>
              <a:spcBef>
                <a:spcPts val="600"/>
              </a:spcBef>
              <a:buFont typeface="Arial" panose="020B0604020202020204" pitchFamily="34" charset="0"/>
              <a:buChar char="•"/>
              <a:defRPr sz="1600">
                <a:solidFill>
                  <a:schemeClr val="tx1"/>
                </a:solidFill>
                <a:latin typeface="+mn-lt"/>
                <a:cs typeface="Arial" panose="020B0604020202020204" pitchFamily="34" charset="0"/>
              </a:defRPr>
            </a:lvl1pPr>
            <a:lvl2pPr marL="742950" indent="-285750">
              <a:buFont typeface="Ebrima" panose="02000000000000000000" pitchFamily="2" charset="0"/>
              <a:buChar char="−"/>
              <a:defRPr/>
            </a:lvl2pPr>
          </a:lstStyle>
          <a:p>
            <a:pPr lvl="0"/>
            <a:r>
              <a:rPr lang="en-US" dirty="0"/>
              <a:t>Click to add text</a:t>
            </a:r>
          </a:p>
          <a:p>
            <a:pPr lvl="1"/>
            <a:endParaRPr lang="en-US" dirty="0"/>
          </a:p>
          <a:p>
            <a:pPr lvl="1"/>
            <a:endParaRPr lang="en-US" dirty="0"/>
          </a:p>
          <a:p>
            <a:pPr lvl="0"/>
            <a:endParaRPr lang="en-US" dirty="0"/>
          </a:p>
        </p:txBody>
      </p:sp>
      <p:sp>
        <p:nvSpPr>
          <p:cNvPr id="30" name="Title 1"/>
          <p:cNvSpPr>
            <a:spLocks noGrp="1"/>
          </p:cNvSpPr>
          <p:nvPr>
            <p:ph type="title" hasCustomPrompt="1"/>
          </p:nvPr>
        </p:nvSpPr>
        <p:spPr>
          <a:xfrm>
            <a:off x="683569" y="504000"/>
            <a:ext cx="5256583" cy="381461"/>
          </a:xfrm>
        </p:spPr>
        <p:txBody>
          <a:bodyPr>
            <a:noAutofit/>
          </a:bodyPr>
          <a:lstStyle>
            <a:lvl1pPr>
              <a:lnSpc>
                <a:spcPct val="100000"/>
              </a:lnSpc>
              <a:defRPr sz="2000">
                <a:solidFill>
                  <a:schemeClr val="tx1"/>
                </a:solidFill>
                <a:latin typeface="+mn-lt"/>
                <a:cs typeface="Arial" panose="020B0604020202020204" pitchFamily="34" charset="0"/>
              </a:defRPr>
            </a:lvl1pPr>
          </a:lstStyle>
          <a:p>
            <a:r>
              <a:rPr lang="en-US" dirty="0"/>
              <a:t>Click to add title</a:t>
            </a:r>
          </a:p>
        </p:txBody>
      </p:sp>
      <p:sp>
        <p:nvSpPr>
          <p:cNvPr id="10"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482534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text:content">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4572000" y="0"/>
            <a:ext cx="4572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12"/>
          <p:cNvSpPr>
            <a:spLocks noGrp="1"/>
          </p:cNvSpPr>
          <p:nvPr>
            <p:ph sz="quarter" idx="14" hasCustomPrompt="1"/>
          </p:nvPr>
        </p:nvSpPr>
        <p:spPr>
          <a:xfrm>
            <a:off x="4860032" y="504000"/>
            <a:ext cx="3925193" cy="4299998"/>
          </a:xfrm>
        </p:spPr>
        <p:txBody>
          <a:bodyPr>
            <a:noAutofit/>
          </a:bodyPr>
          <a:lstStyle>
            <a:lvl1pPr>
              <a:defRPr sz="1600" baseline="0"/>
            </a:lvl1pPr>
          </a:lstStyle>
          <a:p>
            <a:pPr lvl="0"/>
            <a:r>
              <a:rPr lang="en-US" dirty="0"/>
              <a:t>Click icon to add content</a:t>
            </a:r>
          </a:p>
        </p:txBody>
      </p:sp>
      <p:pic>
        <p:nvPicPr>
          <p:cNvPr id="10" name="Picture 3" descr="C:\nic\branding\logo files\MW_LR_Landscape_big.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8533072" y="123478"/>
            <a:ext cx="504104" cy="43200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p:cNvSpPr>
            <a:spLocks noGrp="1"/>
          </p:cNvSpPr>
          <p:nvPr>
            <p:ph type="title" hasCustomPrompt="1"/>
          </p:nvPr>
        </p:nvSpPr>
        <p:spPr>
          <a:xfrm>
            <a:off x="683569" y="504000"/>
            <a:ext cx="3672408" cy="381461"/>
          </a:xfrm>
        </p:spPr>
        <p:txBody>
          <a:bodyPr>
            <a:noAutofit/>
          </a:bodyPr>
          <a:lstStyle>
            <a:lvl1pPr>
              <a:lnSpc>
                <a:spcPct val="100000"/>
              </a:lnSpc>
              <a:defRPr sz="2000">
                <a:solidFill>
                  <a:schemeClr val="bg1"/>
                </a:solidFill>
                <a:latin typeface="+mn-lt"/>
                <a:cs typeface="Arial" panose="020B0604020202020204" pitchFamily="34" charset="0"/>
              </a:defRPr>
            </a:lvl1pPr>
          </a:lstStyle>
          <a:p>
            <a:r>
              <a:rPr lang="en-US" dirty="0"/>
              <a:t>Click to add title</a:t>
            </a:r>
          </a:p>
        </p:txBody>
      </p:sp>
      <p:sp>
        <p:nvSpPr>
          <p:cNvPr id="3" name="Text Placeholder 2"/>
          <p:cNvSpPr>
            <a:spLocks noGrp="1"/>
          </p:cNvSpPr>
          <p:nvPr>
            <p:ph type="body" sz="quarter" idx="15" hasCustomPrompt="1"/>
          </p:nvPr>
        </p:nvSpPr>
        <p:spPr>
          <a:xfrm>
            <a:off x="684213" y="1131590"/>
            <a:ext cx="3671887" cy="3672408"/>
          </a:xfrm>
        </p:spPr>
        <p:txBody>
          <a:bodyPr>
            <a:noAutofit/>
          </a:bodyPr>
          <a:lstStyle>
            <a:lvl1pPr>
              <a:defRPr>
                <a:solidFill>
                  <a:schemeClr val="bg1"/>
                </a:solidFill>
              </a:defRPr>
            </a:lvl1pPr>
            <a:lvl2pPr marL="742950" indent="-285750">
              <a:buFont typeface="Ebrima" panose="02000000000000000000" pitchFamily="2" charset="0"/>
              <a:buChar char="−"/>
              <a:defRPr sz="16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endParaRPr lang="en-NZ" dirty="0"/>
          </a:p>
        </p:txBody>
      </p:sp>
      <p:sp>
        <p:nvSpPr>
          <p:cNvPr id="12"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1158534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rot="16200000">
            <a:off x="-1087698" y="2420245"/>
            <a:ext cx="2815952" cy="273844"/>
          </a:xfrm>
          <a:prstGeom prst="rect">
            <a:avLst/>
          </a:prstGeom>
        </p:spPr>
        <p:txBody>
          <a:bodyPr vert="horz" lIns="91440" tIns="45720" rIns="91440" bIns="45720" rtlCol="0" anchor="ctr"/>
          <a:lstStyle>
            <a:lvl1pPr algn="ctr">
              <a:defRPr sz="500" b="0" spc="100" baseline="0">
                <a:solidFill>
                  <a:schemeClr val="tx1">
                    <a:tint val="75000"/>
                  </a:schemeClr>
                </a:solidFill>
                <a:latin typeface="+mn-lt"/>
                <a:cs typeface="Arial" panose="020B0604020202020204" pitchFamily="34" charset="0"/>
              </a:defRPr>
            </a:lvl1pPr>
          </a:lstStyle>
          <a:p>
            <a:r>
              <a:rPr lang="en-US" dirty="0"/>
              <a:t>MANAAKI WHENUA – LANDCARE RESEARCH</a:t>
            </a:r>
          </a:p>
        </p:txBody>
      </p:sp>
    </p:spTree>
    <p:extLst>
      <p:ext uri="{BB962C8B-B14F-4D97-AF65-F5344CB8AC3E}">
        <p14:creationId xmlns:p14="http://schemas.microsoft.com/office/powerpoint/2010/main" val="352351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B5FE-2DAC-A155-4FFC-FE36C1D2547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361589F1-CE84-BBDC-6983-3D6ED491A3E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249040-F2E9-523E-8251-1932B2A5FEC5}"/>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5" name="Footer Placeholder 4">
            <a:extLst>
              <a:ext uri="{FF2B5EF4-FFF2-40B4-BE49-F238E27FC236}">
                <a16:creationId xmlns:a16="http://schemas.microsoft.com/office/drawing/2014/main" id="{13B8AD68-9CFA-448E-F28A-04830D58DFE0}"/>
              </a:ext>
            </a:extLst>
          </p:cNvPr>
          <p:cNvSpPr>
            <a:spLocks noGrp="1"/>
          </p:cNvSpPr>
          <p:nvPr>
            <p:ph type="ftr" sz="quarter" idx="11"/>
          </p:nvPr>
        </p:nvSpPr>
        <p:spPr/>
        <p:txBody>
          <a:bodyPr/>
          <a:lstStyle/>
          <a:p>
            <a:r>
              <a:rPr lang="en-US"/>
              <a:t>MANAAKI WHENUA – LANDCARE RESEARCH</a:t>
            </a:r>
            <a:endParaRPr lang="en-US" dirty="0"/>
          </a:p>
        </p:txBody>
      </p:sp>
      <p:sp>
        <p:nvSpPr>
          <p:cNvPr id="6" name="Slide Number Placeholder 5">
            <a:extLst>
              <a:ext uri="{FF2B5EF4-FFF2-40B4-BE49-F238E27FC236}">
                <a16:creationId xmlns:a16="http://schemas.microsoft.com/office/drawing/2014/main" id="{C6CD4A54-32EC-33C1-0F4E-7F071FECAD4A}"/>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36449353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76EE-27F8-BD75-04F0-5BD79372D880}"/>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9FBE1FC3-E7EA-0EC0-8DDA-49AE0C1496D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B4409584-15B3-8058-2138-160D99CC53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FE30D25D-0943-4837-DBA9-F7B36BC26D48}"/>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6" name="Footer Placeholder 5">
            <a:extLst>
              <a:ext uri="{FF2B5EF4-FFF2-40B4-BE49-F238E27FC236}">
                <a16:creationId xmlns:a16="http://schemas.microsoft.com/office/drawing/2014/main" id="{797BE6C9-8A29-D7B4-739E-7096D59E25FC}"/>
              </a:ext>
            </a:extLst>
          </p:cNvPr>
          <p:cNvSpPr>
            <a:spLocks noGrp="1"/>
          </p:cNvSpPr>
          <p:nvPr>
            <p:ph type="ftr" sz="quarter" idx="11"/>
          </p:nvPr>
        </p:nvSpPr>
        <p:spPr/>
        <p:txBody>
          <a:bodyPr/>
          <a:lstStyle/>
          <a:p>
            <a:r>
              <a:rPr lang="en-US"/>
              <a:t>MANAAKI WHENUA – LANDCARE RESEARCH</a:t>
            </a:r>
            <a:endParaRPr lang="en-US" dirty="0"/>
          </a:p>
        </p:txBody>
      </p:sp>
      <p:sp>
        <p:nvSpPr>
          <p:cNvPr id="7" name="Slide Number Placeholder 6">
            <a:extLst>
              <a:ext uri="{FF2B5EF4-FFF2-40B4-BE49-F238E27FC236}">
                <a16:creationId xmlns:a16="http://schemas.microsoft.com/office/drawing/2014/main" id="{F7218780-2B4C-F7E7-26BD-145754729861}"/>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142705615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AF16-B775-990C-3620-E55920B313D9}"/>
              </a:ext>
            </a:extLst>
          </p:cNvPr>
          <p:cNvSpPr>
            <a:spLocks noGrp="1"/>
          </p:cNvSpPr>
          <p:nvPr>
            <p:ph type="title"/>
          </p:nvPr>
        </p:nvSpPr>
        <p:spPr>
          <a:xfrm>
            <a:off x="629841" y="273844"/>
            <a:ext cx="7886700" cy="994172"/>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28D2733-BD9A-2026-7253-B160C89D487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5B808B3-0443-CF86-4A7E-0AE636ABC96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FF01E7B1-E751-A205-7598-AC396807FF2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4924D80-CCAE-CAA4-6913-0A3E490DE56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DCC0CC5D-08D2-50E5-E2F8-67A0A2FDA89D}"/>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8" name="Footer Placeholder 7">
            <a:extLst>
              <a:ext uri="{FF2B5EF4-FFF2-40B4-BE49-F238E27FC236}">
                <a16:creationId xmlns:a16="http://schemas.microsoft.com/office/drawing/2014/main" id="{931183D6-A70C-B6F6-41A8-38371C3FDE43}"/>
              </a:ext>
            </a:extLst>
          </p:cNvPr>
          <p:cNvSpPr>
            <a:spLocks noGrp="1"/>
          </p:cNvSpPr>
          <p:nvPr>
            <p:ph type="ftr" sz="quarter" idx="11"/>
          </p:nvPr>
        </p:nvSpPr>
        <p:spPr/>
        <p:txBody>
          <a:bodyPr/>
          <a:lstStyle/>
          <a:p>
            <a:r>
              <a:rPr lang="en-US"/>
              <a:t>MANAAKI WHENUA – LANDCARE RESEARCH</a:t>
            </a:r>
            <a:endParaRPr lang="en-US" dirty="0"/>
          </a:p>
        </p:txBody>
      </p:sp>
      <p:sp>
        <p:nvSpPr>
          <p:cNvPr id="9" name="Slide Number Placeholder 8">
            <a:extLst>
              <a:ext uri="{FF2B5EF4-FFF2-40B4-BE49-F238E27FC236}">
                <a16:creationId xmlns:a16="http://schemas.microsoft.com/office/drawing/2014/main" id="{A0A4C979-6A8A-F5AD-1ED2-02BD8230BBF5}"/>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1742768330"/>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36F7-E424-9C5B-64DA-5CD7B61EBEE1}"/>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E6AF1477-2106-E459-BF74-B90713949CB4}"/>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4" name="Footer Placeholder 3">
            <a:extLst>
              <a:ext uri="{FF2B5EF4-FFF2-40B4-BE49-F238E27FC236}">
                <a16:creationId xmlns:a16="http://schemas.microsoft.com/office/drawing/2014/main" id="{E5480290-C35F-8575-FF70-2000C5F9FF92}"/>
              </a:ext>
            </a:extLst>
          </p:cNvPr>
          <p:cNvSpPr>
            <a:spLocks noGrp="1"/>
          </p:cNvSpPr>
          <p:nvPr>
            <p:ph type="ftr" sz="quarter" idx="11"/>
          </p:nvPr>
        </p:nvSpPr>
        <p:spPr/>
        <p:txBody>
          <a:bodyPr/>
          <a:lstStyle/>
          <a:p>
            <a:r>
              <a:rPr lang="en-US"/>
              <a:t>MANAAKI WHENUA – LANDCARE RESEARCH</a:t>
            </a:r>
            <a:endParaRPr lang="en-US" dirty="0"/>
          </a:p>
        </p:txBody>
      </p:sp>
      <p:sp>
        <p:nvSpPr>
          <p:cNvPr id="5" name="Slide Number Placeholder 4">
            <a:extLst>
              <a:ext uri="{FF2B5EF4-FFF2-40B4-BE49-F238E27FC236}">
                <a16:creationId xmlns:a16="http://schemas.microsoft.com/office/drawing/2014/main" id="{A26D920B-BCB2-1FA2-1239-010E49E1776B}"/>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4220916225"/>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15B59B-F223-6A5E-B95C-011C725C0234}"/>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3" name="Footer Placeholder 2">
            <a:extLst>
              <a:ext uri="{FF2B5EF4-FFF2-40B4-BE49-F238E27FC236}">
                <a16:creationId xmlns:a16="http://schemas.microsoft.com/office/drawing/2014/main" id="{327F8072-F6DC-751E-7075-5E35B3967028}"/>
              </a:ext>
            </a:extLst>
          </p:cNvPr>
          <p:cNvSpPr>
            <a:spLocks noGrp="1"/>
          </p:cNvSpPr>
          <p:nvPr>
            <p:ph type="ftr" sz="quarter" idx="11"/>
          </p:nvPr>
        </p:nvSpPr>
        <p:spPr/>
        <p:txBody>
          <a:bodyPr/>
          <a:lstStyle/>
          <a:p>
            <a:r>
              <a:rPr lang="en-US"/>
              <a:t>MANAAKI WHENUA – LANDCARE RESEARCH</a:t>
            </a:r>
            <a:endParaRPr lang="en-US" dirty="0"/>
          </a:p>
        </p:txBody>
      </p:sp>
      <p:sp>
        <p:nvSpPr>
          <p:cNvPr id="4" name="Slide Number Placeholder 3">
            <a:extLst>
              <a:ext uri="{FF2B5EF4-FFF2-40B4-BE49-F238E27FC236}">
                <a16:creationId xmlns:a16="http://schemas.microsoft.com/office/drawing/2014/main" id="{B873DE72-5EC4-10D4-3D27-B8B6D3D67468}"/>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3803575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BF0A-4A03-C60F-F946-00433505745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E6DA2CC3-2F05-2AFE-BBEC-9A13143A035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F897DAE-9A7C-DD36-B594-99F945AD7E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0A55DFB-FB78-D5F7-E28C-80CF7B766277}"/>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6" name="Footer Placeholder 5">
            <a:extLst>
              <a:ext uri="{FF2B5EF4-FFF2-40B4-BE49-F238E27FC236}">
                <a16:creationId xmlns:a16="http://schemas.microsoft.com/office/drawing/2014/main" id="{945D5CE4-3BE2-3DBF-4627-461CC52B44C9}"/>
              </a:ext>
            </a:extLst>
          </p:cNvPr>
          <p:cNvSpPr>
            <a:spLocks noGrp="1"/>
          </p:cNvSpPr>
          <p:nvPr>
            <p:ph type="ftr" sz="quarter" idx="11"/>
          </p:nvPr>
        </p:nvSpPr>
        <p:spPr/>
        <p:txBody>
          <a:bodyPr/>
          <a:lstStyle/>
          <a:p>
            <a:r>
              <a:rPr lang="en-US"/>
              <a:t>MANAAKI WHENUA – LANDCARE RESEARCH</a:t>
            </a:r>
            <a:endParaRPr lang="en-US" dirty="0"/>
          </a:p>
        </p:txBody>
      </p:sp>
      <p:sp>
        <p:nvSpPr>
          <p:cNvPr id="7" name="Slide Number Placeholder 6">
            <a:extLst>
              <a:ext uri="{FF2B5EF4-FFF2-40B4-BE49-F238E27FC236}">
                <a16:creationId xmlns:a16="http://schemas.microsoft.com/office/drawing/2014/main" id="{EE02F1C7-798B-9923-94A5-21329595490A}"/>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2205746582"/>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67F9-0D35-4FAC-AB7A-C088897B220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0CA928B4-479E-55E3-3994-F59A41F7E29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Z"/>
          </a:p>
        </p:txBody>
      </p:sp>
      <p:sp>
        <p:nvSpPr>
          <p:cNvPr id="4" name="Text Placeholder 3">
            <a:extLst>
              <a:ext uri="{FF2B5EF4-FFF2-40B4-BE49-F238E27FC236}">
                <a16:creationId xmlns:a16="http://schemas.microsoft.com/office/drawing/2014/main" id="{88034FCA-9E87-8D59-D587-46CB7ECA3B7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ACAF354-431B-C88C-8DB7-BC8B10313CA7}"/>
              </a:ext>
            </a:extLst>
          </p:cNvPr>
          <p:cNvSpPr>
            <a:spLocks noGrp="1"/>
          </p:cNvSpPr>
          <p:nvPr>
            <p:ph type="dt" sz="half" idx="10"/>
          </p:nvPr>
        </p:nvSpPr>
        <p:spPr/>
        <p:txBody>
          <a:bodyPr/>
          <a:lstStyle/>
          <a:p>
            <a:fld id="{44BDD841-D3C9-46C3-A17B-5A2E7250E18A}" type="datetimeFigureOut">
              <a:rPr lang="en-NZ" smtClean="0"/>
              <a:t>11/04/2024</a:t>
            </a:fld>
            <a:endParaRPr lang="en-NZ"/>
          </a:p>
        </p:txBody>
      </p:sp>
      <p:sp>
        <p:nvSpPr>
          <p:cNvPr id="6" name="Footer Placeholder 5">
            <a:extLst>
              <a:ext uri="{FF2B5EF4-FFF2-40B4-BE49-F238E27FC236}">
                <a16:creationId xmlns:a16="http://schemas.microsoft.com/office/drawing/2014/main" id="{EA18FEB2-993C-7AD5-5268-CD23636AAC44}"/>
              </a:ext>
            </a:extLst>
          </p:cNvPr>
          <p:cNvSpPr>
            <a:spLocks noGrp="1"/>
          </p:cNvSpPr>
          <p:nvPr>
            <p:ph type="ftr" sz="quarter" idx="11"/>
          </p:nvPr>
        </p:nvSpPr>
        <p:spPr/>
        <p:txBody>
          <a:bodyPr/>
          <a:lstStyle/>
          <a:p>
            <a:r>
              <a:rPr lang="en-US"/>
              <a:t>MANAAKI WHENUA – LANDCARE RESEARCH</a:t>
            </a:r>
            <a:endParaRPr lang="en-US" dirty="0"/>
          </a:p>
        </p:txBody>
      </p:sp>
      <p:sp>
        <p:nvSpPr>
          <p:cNvPr id="7" name="Slide Number Placeholder 6">
            <a:extLst>
              <a:ext uri="{FF2B5EF4-FFF2-40B4-BE49-F238E27FC236}">
                <a16:creationId xmlns:a16="http://schemas.microsoft.com/office/drawing/2014/main" id="{9D87536D-DD8D-7E33-FDC3-CCA227F20E8C}"/>
              </a:ext>
            </a:extLst>
          </p:cNvPr>
          <p:cNvSpPr>
            <a:spLocks noGrp="1"/>
          </p:cNvSpPr>
          <p:nvPr>
            <p:ph type="sldNum" sz="quarter" idx="12"/>
          </p:nvPr>
        </p:nvSpPr>
        <p:spPr/>
        <p:txBody>
          <a:bodyPr/>
          <a:lstStyle/>
          <a:p>
            <a:fld id="{BB198E82-B63F-430E-A23F-550D3464F2F4}" type="slidenum">
              <a:rPr lang="en-NZ" smtClean="0"/>
              <a:t>‹#›</a:t>
            </a:fld>
            <a:endParaRPr lang="en-NZ"/>
          </a:p>
        </p:txBody>
      </p:sp>
    </p:spTree>
    <p:extLst>
      <p:ext uri="{BB962C8B-B14F-4D97-AF65-F5344CB8AC3E}">
        <p14:creationId xmlns:p14="http://schemas.microsoft.com/office/powerpoint/2010/main" val="231926811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653AFB-0FB3-4260-9A47-168A2D020A8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26EB06B-37FD-5509-261B-F7A724B1B82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9F95ABA-F7EA-332D-DEF7-890066F52C6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4BDD841-D3C9-46C3-A17B-5A2E7250E18A}" type="datetimeFigureOut">
              <a:rPr lang="en-NZ" smtClean="0"/>
              <a:t>11/04/2024</a:t>
            </a:fld>
            <a:endParaRPr lang="en-NZ"/>
          </a:p>
        </p:txBody>
      </p:sp>
      <p:sp>
        <p:nvSpPr>
          <p:cNvPr id="5" name="Footer Placeholder 4">
            <a:extLst>
              <a:ext uri="{FF2B5EF4-FFF2-40B4-BE49-F238E27FC236}">
                <a16:creationId xmlns:a16="http://schemas.microsoft.com/office/drawing/2014/main" id="{A66DB125-C442-6DB6-0E99-A10BA80F567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MANAAKI WHENUA – LANDCARE RESEARCH</a:t>
            </a:r>
            <a:endParaRPr lang="en-US" dirty="0"/>
          </a:p>
        </p:txBody>
      </p:sp>
      <p:sp>
        <p:nvSpPr>
          <p:cNvPr id="6" name="Slide Number Placeholder 5">
            <a:extLst>
              <a:ext uri="{FF2B5EF4-FFF2-40B4-BE49-F238E27FC236}">
                <a16:creationId xmlns:a16="http://schemas.microsoft.com/office/drawing/2014/main" id="{77174EFA-D2F2-AE9F-3CE2-E8A58F55CB8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B198E82-B63F-430E-A23F-550D3464F2F4}" type="slidenum">
              <a:rPr lang="en-NZ" smtClean="0"/>
              <a:t>‹#›</a:t>
            </a:fld>
            <a:endParaRPr lang="en-NZ"/>
          </a:p>
        </p:txBody>
      </p:sp>
    </p:spTree>
    <p:extLst>
      <p:ext uri="{BB962C8B-B14F-4D97-AF65-F5344CB8AC3E}">
        <p14:creationId xmlns:p14="http://schemas.microsoft.com/office/powerpoint/2010/main" val="45608860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2" r:id="rId12"/>
    <p:sldLayoutId id="2147483723" r:id="rId13"/>
    <p:sldLayoutId id="2147483699" r:id="rId14"/>
    <p:sldLayoutId id="2147483687" r:id="rId15"/>
    <p:sldLayoutId id="2147483688" r:id="rId16"/>
    <p:sldLayoutId id="2147483697" r:id="rId17"/>
    <p:sldLayoutId id="2147483708" r:id="rId18"/>
    <p:sldLayoutId id="2147483696" r:id="rId19"/>
    <p:sldLayoutId id="2147483691" r:id="rId20"/>
    <p:sldLayoutId id="2147483689" r:id="rId21"/>
    <p:sldLayoutId id="2147483707" r:id="rId2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pm"/><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creativecommons.org/licenses/by-nc/4.0"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6.jpeg"/><Relationship Id="rId7"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hyperlink" Target="https://creativecommons.org/licenses/by-nc/4.0" TargetMode="External"/><Relationship Id="rId4" Type="http://schemas.openxmlformats.org/officeDocument/2006/relationships/hyperlink" Target="https://www.nzpcn.org.nz/site/assets/files/0/30/070/metrosideros-perforata-03.jpg" TargetMode="External"/><Relationship Id="rId9"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8.png"/><Relationship Id="rId7"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4.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jpeg"/></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9.jp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hyperlink" Target="https://creativecommons.org/licenses/by-nc/4.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creativecommons.org/licenses/by-nc/4.0" TargetMode="External"/><Relationship Id="rId5" Type="http://schemas.openxmlformats.org/officeDocument/2006/relationships/image" Target="../media/image17.pn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32C67A-57C2-8C84-9FEC-EBBE4C489D05}"/>
              </a:ext>
            </a:extLst>
          </p:cNvPr>
          <p:cNvSpPr>
            <a:spLocks noGrp="1"/>
          </p:cNvSpPr>
          <p:nvPr>
            <p:ph sz="quarter" idx="13"/>
          </p:nvPr>
        </p:nvSpPr>
        <p:spPr/>
        <p:txBody>
          <a:bodyPr vert="horz" lIns="91440" tIns="45720" rIns="91440" bIns="45720" rtlCol="0" anchor="t">
            <a:normAutofit fontScale="77500" lnSpcReduction="20000"/>
          </a:bodyPr>
          <a:lstStyle/>
          <a:p>
            <a:r>
              <a:rPr lang="en-US" dirty="0">
                <a:ea typeface="Ebrima"/>
                <a:cs typeface="Arial"/>
              </a:rPr>
              <a:t>Ngāti </a:t>
            </a:r>
            <a:r>
              <a:rPr lang="en-US" dirty="0" err="1">
                <a:ea typeface="Ebrima"/>
                <a:cs typeface="Arial"/>
              </a:rPr>
              <a:t>Kuri</a:t>
            </a:r>
            <a:endParaRPr lang="en-US" dirty="0">
              <a:ea typeface="Ebrima"/>
              <a:cs typeface="Arial"/>
            </a:endParaRPr>
          </a:p>
          <a:p>
            <a:pPr lvl="1"/>
            <a:r>
              <a:rPr lang="en-US" dirty="0">
                <a:ea typeface="Ebrima"/>
                <a:cs typeface="Arial"/>
              </a:rPr>
              <a:t>Tammy Tauroa</a:t>
            </a:r>
          </a:p>
          <a:p>
            <a:pPr lvl="1"/>
            <a:r>
              <a:rPr lang="en-US" dirty="0">
                <a:ea typeface="Ebrima"/>
                <a:cs typeface="Arial"/>
              </a:rPr>
              <a:t>Wayne </a:t>
            </a:r>
            <a:r>
              <a:rPr lang="en-US" dirty="0" err="1">
                <a:ea typeface="Ebrima"/>
                <a:cs typeface="Arial"/>
              </a:rPr>
              <a:t>Petera</a:t>
            </a:r>
            <a:endParaRPr lang="en-US" dirty="0">
              <a:ea typeface="Ebrima"/>
              <a:cs typeface="Arial"/>
            </a:endParaRPr>
          </a:p>
          <a:p>
            <a:pPr lvl="1"/>
            <a:r>
              <a:rPr lang="en-US" dirty="0">
                <a:ea typeface="Ebrima"/>
                <a:cs typeface="Arial"/>
              </a:rPr>
              <a:t>Sheridan Waitai</a:t>
            </a:r>
          </a:p>
          <a:p>
            <a:r>
              <a:rPr lang="en-US" dirty="0">
                <a:ea typeface="Ebrima"/>
                <a:cs typeface="Arial"/>
              </a:rPr>
              <a:t>MWLR</a:t>
            </a:r>
          </a:p>
          <a:p>
            <a:pPr lvl="1"/>
            <a:r>
              <a:rPr lang="en-US" dirty="0">
                <a:ea typeface="Ebrima"/>
                <a:cs typeface="Arial"/>
              </a:rPr>
              <a:t>Nat Forsdick</a:t>
            </a:r>
          </a:p>
          <a:p>
            <a:pPr lvl="1"/>
            <a:r>
              <a:rPr lang="en-US" dirty="0">
                <a:ea typeface="Ebrima"/>
                <a:cs typeface="Arial"/>
              </a:rPr>
              <a:t>Rob Smissen</a:t>
            </a:r>
          </a:p>
          <a:p>
            <a:pPr lvl="1"/>
            <a:r>
              <a:rPr lang="en-US" dirty="0">
                <a:ea typeface="Ebrima"/>
                <a:cs typeface="Arial"/>
              </a:rPr>
              <a:t>Thomas Buckley</a:t>
            </a:r>
            <a:endParaRPr lang="en-US" dirty="0"/>
          </a:p>
          <a:p>
            <a:pPr lvl="1"/>
            <a:r>
              <a:rPr lang="en-US" dirty="0">
                <a:ea typeface="Ebrima"/>
                <a:cs typeface="Arial"/>
              </a:rPr>
              <a:t>Duckchul Park</a:t>
            </a:r>
          </a:p>
          <a:p>
            <a:pPr lvl="1"/>
            <a:r>
              <a:rPr lang="en-US" dirty="0">
                <a:ea typeface="Ebrima"/>
                <a:cs typeface="Arial"/>
              </a:rPr>
              <a:t>Peter Heenan</a:t>
            </a:r>
          </a:p>
          <a:p>
            <a:pPr lvl="1"/>
            <a:r>
              <a:rPr lang="en-US" dirty="0">
                <a:ea typeface="Ebrima"/>
                <a:cs typeface="Arial"/>
              </a:rPr>
              <a:t>Alex Verry</a:t>
            </a:r>
          </a:p>
          <a:p>
            <a:pPr lvl="1"/>
            <a:r>
              <a:rPr lang="en-US" dirty="0">
                <a:ea typeface="Ebrima"/>
                <a:cs typeface="Arial"/>
              </a:rPr>
              <a:t>Connor Watson</a:t>
            </a:r>
          </a:p>
          <a:p>
            <a:r>
              <a:rPr lang="en-US" dirty="0">
                <a:ea typeface="Ebrima"/>
                <a:cs typeface="Arial"/>
              </a:rPr>
              <a:t>Auckland Botanic Gardens</a:t>
            </a:r>
          </a:p>
          <a:p>
            <a:pPr lvl="1"/>
            <a:r>
              <a:rPr lang="en-US" dirty="0">
                <a:ea typeface="Ebrima"/>
                <a:cs typeface="Arial"/>
              </a:rPr>
              <a:t>Emma Bodley</a:t>
            </a:r>
            <a:endParaRPr lang="en-US" dirty="0">
              <a:ea typeface="Ebrima"/>
            </a:endParaRPr>
          </a:p>
        </p:txBody>
      </p:sp>
      <p:sp>
        <p:nvSpPr>
          <p:cNvPr id="3" name="Title 2">
            <a:extLst>
              <a:ext uri="{FF2B5EF4-FFF2-40B4-BE49-F238E27FC236}">
                <a16:creationId xmlns:a16="http://schemas.microsoft.com/office/drawing/2014/main" id="{5C5C4407-AEA8-3569-A599-E22B2A8795CF}"/>
              </a:ext>
            </a:extLst>
          </p:cNvPr>
          <p:cNvSpPr>
            <a:spLocks noGrp="1"/>
          </p:cNvSpPr>
          <p:nvPr>
            <p:ph type="title"/>
          </p:nvPr>
        </p:nvSpPr>
        <p:spPr>
          <a:xfrm>
            <a:off x="971600" y="555526"/>
            <a:ext cx="4824536" cy="2016224"/>
          </a:xfrm>
        </p:spPr>
        <p:txBody>
          <a:bodyPr/>
          <a:lstStyle/>
          <a:p>
            <a:r>
              <a:rPr lang="en-GB" sz="3600" dirty="0">
                <a:effectLst/>
                <a:latin typeface="Calibri" panose="020F0502020204030204" pitchFamily="34" charset="0"/>
                <a:ea typeface="Calibri" panose="020F0502020204030204" pitchFamily="34" charset="0"/>
              </a:rPr>
              <a:t>Assembling the genome of rātā </a:t>
            </a:r>
            <a:r>
              <a:rPr lang="en-GB" sz="3600" dirty="0" err="1">
                <a:effectLst/>
                <a:latin typeface="Calibri" panose="020F0502020204030204" pitchFamily="34" charset="0"/>
                <a:ea typeface="Calibri" panose="020F0502020204030204" pitchFamily="34" charset="0"/>
              </a:rPr>
              <a:t>Moehau</a:t>
            </a:r>
            <a:r>
              <a:rPr lang="en-GB" sz="3600" dirty="0">
                <a:effectLst/>
                <a:latin typeface="Calibri" panose="020F0502020204030204" pitchFamily="34" charset="0"/>
                <a:ea typeface="Calibri" panose="020F0502020204030204" pitchFamily="34" charset="0"/>
              </a:rPr>
              <a:t> and applications for other NZ </a:t>
            </a:r>
            <a:r>
              <a:rPr lang="en-GB" sz="3600" i="1" dirty="0" err="1">
                <a:effectLst/>
                <a:latin typeface="Calibri" panose="020F0502020204030204" pitchFamily="34" charset="0"/>
                <a:ea typeface="Calibri" panose="020F0502020204030204" pitchFamily="34" charset="0"/>
              </a:rPr>
              <a:t>Metrosideros</a:t>
            </a:r>
            <a:endParaRPr lang="en-US" sz="3600" i="1" dirty="0"/>
          </a:p>
        </p:txBody>
      </p:sp>
      <p:sp>
        <p:nvSpPr>
          <p:cNvPr id="5" name="Text Placeholder 4">
            <a:extLst>
              <a:ext uri="{FF2B5EF4-FFF2-40B4-BE49-F238E27FC236}">
                <a16:creationId xmlns:a16="http://schemas.microsoft.com/office/drawing/2014/main" id="{4B339245-0FC4-F94F-1E29-F4496F0AF9D0}"/>
              </a:ext>
            </a:extLst>
          </p:cNvPr>
          <p:cNvSpPr>
            <a:spLocks noGrp="1"/>
          </p:cNvSpPr>
          <p:nvPr>
            <p:ph type="body" sz="quarter" idx="11"/>
          </p:nvPr>
        </p:nvSpPr>
        <p:spPr>
          <a:xfrm>
            <a:off x="971600" y="3561208"/>
            <a:ext cx="4824536" cy="807870"/>
          </a:xfrm>
        </p:spPr>
        <p:txBody>
          <a:bodyPr/>
          <a:lstStyle/>
          <a:p>
            <a:r>
              <a:rPr lang="en-US" dirty="0"/>
              <a:t>Jessie Prebble</a:t>
            </a:r>
          </a:p>
        </p:txBody>
      </p:sp>
      <p:sp>
        <p:nvSpPr>
          <p:cNvPr id="6" name="Footer Placeholder 5">
            <a:extLst>
              <a:ext uri="{FF2B5EF4-FFF2-40B4-BE49-F238E27FC236}">
                <a16:creationId xmlns:a16="http://schemas.microsoft.com/office/drawing/2014/main" id="{B4A6DE80-465B-652D-9870-BD899C97A7CE}"/>
              </a:ext>
            </a:extLst>
          </p:cNvPr>
          <p:cNvSpPr>
            <a:spLocks noGrp="1"/>
          </p:cNvSpPr>
          <p:nvPr>
            <p:ph type="ftr" sz="quarter" idx="3"/>
          </p:nvPr>
        </p:nvSpPr>
        <p:spPr/>
        <p:txBody>
          <a:bodyPr/>
          <a:lstStyle/>
          <a:p>
            <a:r>
              <a:rPr lang="en-US" dirty="0"/>
              <a:t>MANAAKI WHENUA – LANDCARE RESEARCH</a:t>
            </a:r>
          </a:p>
        </p:txBody>
      </p:sp>
      <p:sp>
        <p:nvSpPr>
          <p:cNvPr id="8" name="Text Placeholder 7">
            <a:extLst>
              <a:ext uri="{FF2B5EF4-FFF2-40B4-BE49-F238E27FC236}">
                <a16:creationId xmlns:a16="http://schemas.microsoft.com/office/drawing/2014/main" id="{368A351E-60FA-6838-20E5-A65000F81AE7}"/>
              </a:ext>
            </a:extLst>
          </p:cNvPr>
          <p:cNvSpPr>
            <a:spLocks noGrp="1"/>
          </p:cNvSpPr>
          <p:nvPr>
            <p:ph type="body" sz="quarter" idx="16"/>
          </p:nvPr>
        </p:nvSpPr>
        <p:spPr/>
        <p:txBody>
          <a:bodyPr/>
          <a:lstStyle/>
          <a:p>
            <a:r>
              <a:rPr lang="en-NZ" dirty="0"/>
              <a:t>Funding from Genomics Aotearoa and the BioHeritage Challenge</a:t>
            </a:r>
          </a:p>
        </p:txBody>
      </p:sp>
    </p:spTree>
    <p:extLst>
      <p:ext uri="{BB962C8B-B14F-4D97-AF65-F5344CB8AC3E}">
        <p14:creationId xmlns:p14="http://schemas.microsoft.com/office/powerpoint/2010/main" val="1053192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pie chart&#10;&#10;Description automatically generated">
            <a:extLst>
              <a:ext uri="{FF2B5EF4-FFF2-40B4-BE49-F238E27FC236}">
                <a16:creationId xmlns:a16="http://schemas.microsoft.com/office/drawing/2014/main" id="{A86F7D21-236D-7D50-6F91-1031707C6AC6}"/>
              </a:ext>
            </a:extLst>
          </p:cNvPr>
          <p:cNvPicPr>
            <a:picLocks noGrp="1" noChangeAspect="1"/>
          </p:cNvPicPr>
          <p:nvPr>
            <p:ph idx="13"/>
          </p:nvPr>
        </p:nvPicPr>
        <p:blipFill>
          <a:blip r:embed="rId3"/>
          <a:stretch>
            <a:fillRect/>
          </a:stretch>
        </p:blipFill>
        <p:spPr>
          <a:xfrm>
            <a:off x="4135219" y="1131888"/>
            <a:ext cx="3715187" cy="3671887"/>
          </a:xfrm>
        </p:spPr>
      </p:pic>
      <p:sp>
        <p:nvSpPr>
          <p:cNvPr id="3" name="Title 2">
            <a:extLst>
              <a:ext uri="{FF2B5EF4-FFF2-40B4-BE49-F238E27FC236}">
                <a16:creationId xmlns:a16="http://schemas.microsoft.com/office/drawing/2014/main" id="{40B41E6D-F961-E70A-62B6-7C16BE946E8E}"/>
              </a:ext>
            </a:extLst>
          </p:cNvPr>
          <p:cNvSpPr>
            <a:spLocks noGrp="1"/>
          </p:cNvSpPr>
          <p:nvPr>
            <p:ph type="title"/>
          </p:nvPr>
        </p:nvSpPr>
        <p:spPr/>
        <p:txBody>
          <a:bodyPr/>
          <a:lstStyle/>
          <a:p>
            <a:r>
              <a:rPr lang="en-NZ" dirty="0"/>
              <a:t>Assembly</a:t>
            </a:r>
          </a:p>
        </p:txBody>
      </p:sp>
      <p:sp>
        <p:nvSpPr>
          <p:cNvPr id="4" name="Text Placeholder 3">
            <a:extLst>
              <a:ext uri="{FF2B5EF4-FFF2-40B4-BE49-F238E27FC236}">
                <a16:creationId xmlns:a16="http://schemas.microsoft.com/office/drawing/2014/main" id="{50293179-DC61-BEBC-7A63-AACC48318CD4}"/>
              </a:ext>
            </a:extLst>
          </p:cNvPr>
          <p:cNvSpPr>
            <a:spLocks noGrp="1"/>
          </p:cNvSpPr>
          <p:nvPr>
            <p:ph type="body" sz="quarter" idx="16"/>
          </p:nvPr>
        </p:nvSpPr>
        <p:spPr/>
        <p:txBody>
          <a:bodyPr/>
          <a:lstStyle/>
          <a:p>
            <a:r>
              <a:rPr lang="en-NZ" dirty="0"/>
              <a:t>Shasta</a:t>
            </a:r>
          </a:p>
        </p:txBody>
      </p:sp>
      <p:sp>
        <p:nvSpPr>
          <p:cNvPr id="5" name="Footer Placeholder 4">
            <a:extLst>
              <a:ext uri="{FF2B5EF4-FFF2-40B4-BE49-F238E27FC236}">
                <a16:creationId xmlns:a16="http://schemas.microsoft.com/office/drawing/2014/main" id="{803AA036-3149-E3F0-B1B6-CD09821B285F}"/>
              </a:ext>
            </a:extLst>
          </p:cNvPr>
          <p:cNvSpPr>
            <a:spLocks noGrp="1"/>
          </p:cNvSpPr>
          <p:nvPr>
            <p:ph type="ftr" sz="quarter" idx="3"/>
          </p:nvPr>
        </p:nvSpPr>
        <p:spPr/>
        <p:txBody>
          <a:bodyPr/>
          <a:lstStyle/>
          <a:p>
            <a:r>
              <a:rPr lang="en-US"/>
              <a:t>MANAAKI WHENUA – LANDCARE RESEARCH</a:t>
            </a:r>
            <a:endParaRPr lang="en-US" dirty="0"/>
          </a:p>
        </p:txBody>
      </p:sp>
    </p:spTree>
    <p:extLst>
      <p:ext uri="{BB962C8B-B14F-4D97-AF65-F5344CB8AC3E}">
        <p14:creationId xmlns:p14="http://schemas.microsoft.com/office/powerpoint/2010/main" val="28748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6C3715-6B79-D84B-04D3-91242C177054}"/>
              </a:ext>
            </a:extLst>
          </p:cNvPr>
          <p:cNvSpPr>
            <a:spLocks noGrp="1"/>
          </p:cNvSpPr>
          <p:nvPr>
            <p:ph type="title"/>
          </p:nvPr>
        </p:nvSpPr>
        <p:spPr/>
        <p:txBody>
          <a:bodyPr/>
          <a:lstStyle/>
          <a:p>
            <a:r>
              <a:rPr lang="en-NZ" dirty="0"/>
              <a:t>Scaffolding</a:t>
            </a:r>
          </a:p>
        </p:txBody>
      </p:sp>
      <p:sp>
        <p:nvSpPr>
          <p:cNvPr id="4" name="Text Placeholder 3">
            <a:extLst>
              <a:ext uri="{FF2B5EF4-FFF2-40B4-BE49-F238E27FC236}">
                <a16:creationId xmlns:a16="http://schemas.microsoft.com/office/drawing/2014/main" id="{B462F88C-C9D0-E4EE-DA52-65FBAC907422}"/>
              </a:ext>
            </a:extLst>
          </p:cNvPr>
          <p:cNvSpPr>
            <a:spLocks noGrp="1"/>
          </p:cNvSpPr>
          <p:nvPr>
            <p:ph type="body" sz="quarter" idx="16"/>
          </p:nvPr>
        </p:nvSpPr>
        <p:spPr/>
        <p:txBody>
          <a:bodyPr/>
          <a:lstStyle/>
          <a:p>
            <a:r>
              <a:rPr lang="en-NZ" dirty="0"/>
              <a:t>Omni-C sequencing</a:t>
            </a:r>
          </a:p>
        </p:txBody>
      </p:sp>
      <p:sp>
        <p:nvSpPr>
          <p:cNvPr id="5" name="Footer Placeholder 4">
            <a:extLst>
              <a:ext uri="{FF2B5EF4-FFF2-40B4-BE49-F238E27FC236}">
                <a16:creationId xmlns:a16="http://schemas.microsoft.com/office/drawing/2014/main" id="{D1BE3625-9A2B-ADC6-3DA6-FD8D36521349}"/>
              </a:ext>
            </a:extLst>
          </p:cNvPr>
          <p:cNvSpPr>
            <a:spLocks noGrp="1"/>
          </p:cNvSpPr>
          <p:nvPr>
            <p:ph type="ftr" sz="quarter" idx="3"/>
          </p:nvPr>
        </p:nvSpPr>
        <p:spPr/>
        <p:txBody>
          <a:bodyPr/>
          <a:lstStyle/>
          <a:p>
            <a:r>
              <a:rPr lang="en-US"/>
              <a:t>MANAAKI WHENUA – LANDCARE RESEARCH</a:t>
            </a:r>
            <a:endParaRPr lang="en-US" dirty="0"/>
          </a:p>
        </p:txBody>
      </p:sp>
      <p:pic>
        <p:nvPicPr>
          <p:cNvPr id="1027" name="imageSelected1">
            <a:extLst>
              <a:ext uri="{FF2B5EF4-FFF2-40B4-BE49-F238E27FC236}">
                <a16:creationId xmlns:a16="http://schemas.microsoft.com/office/drawing/2014/main" id="{8DAF3231-BF84-8E78-D381-AE732710C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28362"/>
            <a:ext cx="4772025"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584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6E6B0-4935-F702-1F6C-BA93B06252F2}"/>
              </a:ext>
            </a:extLst>
          </p:cNvPr>
          <p:cNvSpPr>
            <a:spLocks noGrp="1"/>
          </p:cNvSpPr>
          <p:nvPr>
            <p:ph type="title"/>
          </p:nvPr>
        </p:nvSpPr>
        <p:spPr/>
        <p:txBody>
          <a:bodyPr/>
          <a:lstStyle/>
          <a:p>
            <a:r>
              <a:rPr lang="en-NZ" dirty="0"/>
              <a:t>Chromosomes!</a:t>
            </a:r>
          </a:p>
        </p:txBody>
      </p:sp>
      <p:sp>
        <p:nvSpPr>
          <p:cNvPr id="4" name="Text Placeholder 3">
            <a:extLst>
              <a:ext uri="{FF2B5EF4-FFF2-40B4-BE49-F238E27FC236}">
                <a16:creationId xmlns:a16="http://schemas.microsoft.com/office/drawing/2014/main" id="{0B8AFF39-0473-BA5E-8037-665CC579A316}"/>
              </a:ext>
            </a:extLst>
          </p:cNvPr>
          <p:cNvSpPr>
            <a:spLocks noGrp="1"/>
          </p:cNvSpPr>
          <p:nvPr>
            <p:ph type="body" sz="quarter" idx="16"/>
          </p:nvPr>
        </p:nvSpPr>
        <p:spPr/>
        <p:txBody>
          <a:bodyPr/>
          <a:lstStyle/>
          <a:p>
            <a:endParaRPr lang="en-NZ" dirty="0"/>
          </a:p>
        </p:txBody>
      </p:sp>
      <p:sp>
        <p:nvSpPr>
          <p:cNvPr id="5" name="Footer Placeholder 4">
            <a:extLst>
              <a:ext uri="{FF2B5EF4-FFF2-40B4-BE49-F238E27FC236}">
                <a16:creationId xmlns:a16="http://schemas.microsoft.com/office/drawing/2014/main" id="{2ED255F4-3C54-BF1C-DC44-81CC04EAE717}"/>
              </a:ext>
            </a:extLst>
          </p:cNvPr>
          <p:cNvSpPr>
            <a:spLocks noGrp="1"/>
          </p:cNvSpPr>
          <p:nvPr>
            <p:ph type="ftr" sz="quarter" idx="3"/>
          </p:nvPr>
        </p:nvSpPr>
        <p:spPr/>
        <p:txBody>
          <a:bodyPr/>
          <a:lstStyle/>
          <a:p>
            <a:r>
              <a:rPr lang="en-US"/>
              <a:t>MANAAKI WHENUA – LANDCARE RESEARCH</a:t>
            </a:r>
            <a:endParaRPr lang="en-US" dirty="0"/>
          </a:p>
        </p:txBody>
      </p:sp>
      <p:pic>
        <p:nvPicPr>
          <p:cNvPr id="2050" name="x_imageSelected2">
            <a:extLst>
              <a:ext uri="{FF2B5EF4-FFF2-40B4-BE49-F238E27FC236}">
                <a16:creationId xmlns:a16="http://schemas.microsoft.com/office/drawing/2014/main" id="{9D33158C-8674-1E6C-686E-9DA7A49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71726"/>
            <a:ext cx="4903104" cy="487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CAF3F9F-EAD3-3059-AB1F-D1AE8B0CFFFB}"/>
              </a:ext>
            </a:extLst>
          </p:cNvPr>
          <p:cNvSpPr txBox="1"/>
          <p:nvPr/>
        </p:nvSpPr>
        <p:spPr>
          <a:xfrm>
            <a:off x="3779912" y="540919"/>
            <a:ext cx="301686" cy="369332"/>
          </a:xfrm>
          <a:prstGeom prst="rect">
            <a:avLst/>
          </a:prstGeom>
          <a:noFill/>
        </p:spPr>
        <p:txBody>
          <a:bodyPr wrap="none" rtlCol="0">
            <a:spAutoFit/>
          </a:bodyPr>
          <a:lstStyle/>
          <a:p>
            <a:r>
              <a:rPr lang="en-NZ" dirty="0"/>
              <a:t>1</a:t>
            </a:r>
          </a:p>
        </p:txBody>
      </p:sp>
      <p:sp>
        <p:nvSpPr>
          <p:cNvPr id="8" name="TextBox 7">
            <a:extLst>
              <a:ext uri="{FF2B5EF4-FFF2-40B4-BE49-F238E27FC236}">
                <a16:creationId xmlns:a16="http://schemas.microsoft.com/office/drawing/2014/main" id="{D0635EE8-32F4-158E-05B8-BB7E5C0DF2A0}"/>
              </a:ext>
            </a:extLst>
          </p:cNvPr>
          <p:cNvSpPr txBox="1"/>
          <p:nvPr/>
        </p:nvSpPr>
        <p:spPr>
          <a:xfrm>
            <a:off x="4293880" y="1149191"/>
            <a:ext cx="301686" cy="369332"/>
          </a:xfrm>
          <a:prstGeom prst="rect">
            <a:avLst/>
          </a:prstGeom>
          <a:noFill/>
        </p:spPr>
        <p:txBody>
          <a:bodyPr wrap="none" rtlCol="0">
            <a:spAutoFit/>
          </a:bodyPr>
          <a:lstStyle/>
          <a:p>
            <a:r>
              <a:rPr lang="en-NZ" dirty="0"/>
              <a:t>2</a:t>
            </a:r>
          </a:p>
        </p:txBody>
      </p:sp>
      <p:sp>
        <p:nvSpPr>
          <p:cNvPr id="9" name="TextBox 8">
            <a:extLst>
              <a:ext uri="{FF2B5EF4-FFF2-40B4-BE49-F238E27FC236}">
                <a16:creationId xmlns:a16="http://schemas.microsoft.com/office/drawing/2014/main" id="{D5C3C23E-083A-44FF-3B61-D9D2E9D3B7C2}"/>
              </a:ext>
            </a:extLst>
          </p:cNvPr>
          <p:cNvSpPr txBox="1"/>
          <p:nvPr/>
        </p:nvSpPr>
        <p:spPr>
          <a:xfrm>
            <a:off x="4788024" y="1564574"/>
            <a:ext cx="301686" cy="369332"/>
          </a:xfrm>
          <a:prstGeom prst="rect">
            <a:avLst/>
          </a:prstGeom>
          <a:noFill/>
        </p:spPr>
        <p:txBody>
          <a:bodyPr wrap="none" rtlCol="0">
            <a:spAutoFit/>
          </a:bodyPr>
          <a:lstStyle/>
          <a:p>
            <a:r>
              <a:rPr lang="en-NZ" dirty="0"/>
              <a:t>3</a:t>
            </a:r>
          </a:p>
        </p:txBody>
      </p:sp>
      <p:sp>
        <p:nvSpPr>
          <p:cNvPr id="10" name="TextBox 9">
            <a:extLst>
              <a:ext uri="{FF2B5EF4-FFF2-40B4-BE49-F238E27FC236}">
                <a16:creationId xmlns:a16="http://schemas.microsoft.com/office/drawing/2014/main" id="{27BF9F36-EDFA-95C0-C21D-7DAEB6130831}"/>
              </a:ext>
            </a:extLst>
          </p:cNvPr>
          <p:cNvSpPr txBox="1"/>
          <p:nvPr/>
        </p:nvSpPr>
        <p:spPr>
          <a:xfrm>
            <a:off x="5206418" y="2021528"/>
            <a:ext cx="301686" cy="369332"/>
          </a:xfrm>
          <a:prstGeom prst="rect">
            <a:avLst/>
          </a:prstGeom>
          <a:noFill/>
        </p:spPr>
        <p:txBody>
          <a:bodyPr wrap="none" rtlCol="0">
            <a:spAutoFit/>
          </a:bodyPr>
          <a:lstStyle/>
          <a:p>
            <a:r>
              <a:rPr lang="en-NZ" dirty="0"/>
              <a:t>4</a:t>
            </a:r>
          </a:p>
        </p:txBody>
      </p:sp>
      <p:sp>
        <p:nvSpPr>
          <p:cNvPr id="11" name="TextBox 10">
            <a:extLst>
              <a:ext uri="{FF2B5EF4-FFF2-40B4-BE49-F238E27FC236}">
                <a16:creationId xmlns:a16="http://schemas.microsoft.com/office/drawing/2014/main" id="{63991E18-EC35-717E-C00B-168F51C26A4F}"/>
              </a:ext>
            </a:extLst>
          </p:cNvPr>
          <p:cNvSpPr txBox="1"/>
          <p:nvPr/>
        </p:nvSpPr>
        <p:spPr>
          <a:xfrm>
            <a:off x="5579517" y="2390860"/>
            <a:ext cx="301686" cy="369332"/>
          </a:xfrm>
          <a:prstGeom prst="rect">
            <a:avLst/>
          </a:prstGeom>
          <a:noFill/>
        </p:spPr>
        <p:txBody>
          <a:bodyPr wrap="none" rtlCol="0">
            <a:spAutoFit/>
          </a:bodyPr>
          <a:lstStyle/>
          <a:p>
            <a:r>
              <a:rPr lang="en-NZ" dirty="0"/>
              <a:t>5</a:t>
            </a:r>
          </a:p>
        </p:txBody>
      </p:sp>
      <p:sp>
        <p:nvSpPr>
          <p:cNvPr id="12" name="TextBox 11">
            <a:extLst>
              <a:ext uri="{FF2B5EF4-FFF2-40B4-BE49-F238E27FC236}">
                <a16:creationId xmlns:a16="http://schemas.microsoft.com/office/drawing/2014/main" id="{BBEF9D5C-BA2D-D829-36E0-E3A4BCF899D9}"/>
              </a:ext>
            </a:extLst>
          </p:cNvPr>
          <p:cNvSpPr txBox="1"/>
          <p:nvPr/>
        </p:nvSpPr>
        <p:spPr>
          <a:xfrm>
            <a:off x="6012160" y="2822093"/>
            <a:ext cx="301686" cy="369332"/>
          </a:xfrm>
          <a:prstGeom prst="rect">
            <a:avLst/>
          </a:prstGeom>
          <a:noFill/>
        </p:spPr>
        <p:txBody>
          <a:bodyPr wrap="none" rtlCol="0">
            <a:spAutoFit/>
          </a:bodyPr>
          <a:lstStyle/>
          <a:p>
            <a:r>
              <a:rPr lang="en-NZ" dirty="0"/>
              <a:t>6</a:t>
            </a:r>
          </a:p>
        </p:txBody>
      </p:sp>
      <p:sp>
        <p:nvSpPr>
          <p:cNvPr id="13" name="TextBox 12">
            <a:extLst>
              <a:ext uri="{FF2B5EF4-FFF2-40B4-BE49-F238E27FC236}">
                <a16:creationId xmlns:a16="http://schemas.microsoft.com/office/drawing/2014/main" id="{5866A46D-B16A-835E-27A8-B7B36AF46A49}"/>
              </a:ext>
            </a:extLst>
          </p:cNvPr>
          <p:cNvSpPr txBox="1"/>
          <p:nvPr/>
        </p:nvSpPr>
        <p:spPr>
          <a:xfrm>
            <a:off x="6372200" y="3191425"/>
            <a:ext cx="301686" cy="369332"/>
          </a:xfrm>
          <a:prstGeom prst="rect">
            <a:avLst/>
          </a:prstGeom>
          <a:noFill/>
        </p:spPr>
        <p:txBody>
          <a:bodyPr wrap="none" rtlCol="0">
            <a:spAutoFit/>
          </a:bodyPr>
          <a:lstStyle/>
          <a:p>
            <a:r>
              <a:rPr lang="en-NZ" dirty="0"/>
              <a:t>7</a:t>
            </a:r>
          </a:p>
        </p:txBody>
      </p:sp>
      <p:sp>
        <p:nvSpPr>
          <p:cNvPr id="14" name="TextBox 13">
            <a:extLst>
              <a:ext uri="{FF2B5EF4-FFF2-40B4-BE49-F238E27FC236}">
                <a16:creationId xmlns:a16="http://schemas.microsoft.com/office/drawing/2014/main" id="{C64A6EE6-129B-5B4B-64A2-24DBF418F3E3}"/>
              </a:ext>
            </a:extLst>
          </p:cNvPr>
          <p:cNvSpPr txBox="1"/>
          <p:nvPr/>
        </p:nvSpPr>
        <p:spPr>
          <a:xfrm>
            <a:off x="6732240" y="3560757"/>
            <a:ext cx="301686" cy="369332"/>
          </a:xfrm>
          <a:prstGeom prst="rect">
            <a:avLst/>
          </a:prstGeom>
          <a:noFill/>
        </p:spPr>
        <p:txBody>
          <a:bodyPr wrap="none" rtlCol="0">
            <a:spAutoFit/>
          </a:bodyPr>
          <a:lstStyle/>
          <a:p>
            <a:r>
              <a:rPr lang="en-NZ" dirty="0"/>
              <a:t>8</a:t>
            </a:r>
          </a:p>
        </p:txBody>
      </p:sp>
      <p:sp>
        <p:nvSpPr>
          <p:cNvPr id="15" name="TextBox 14">
            <a:extLst>
              <a:ext uri="{FF2B5EF4-FFF2-40B4-BE49-F238E27FC236}">
                <a16:creationId xmlns:a16="http://schemas.microsoft.com/office/drawing/2014/main" id="{8949AEB7-C424-A6AA-C20F-76A6EDCC884E}"/>
              </a:ext>
            </a:extLst>
          </p:cNvPr>
          <p:cNvSpPr txBox="1"/>
          <p:nvPr/>
        </p:nvSpPr>
        <p:spPr>
          <a:xfrm>
            <a:off x="7044602" y="3867894"/>
            <a:ext cx="301686" cy="369332"/>
          </a:xfrm>
          <a:prstGeom prst="rect">
            <a:avLst/>
          </a:prstGeom>
          <a:noFill/>
        </p:spPr>
        <p:txBody>
          <a:bodyPr wrap="none" rtlCol="0">
            <a:spAutoFit/>
          </a:bodyPr>
          <a:lstStyle/>
          <a:p>
            <a:r>
              <a:rPr lang="en-NZ" dirty="0"/>
              <a:t>9</a:t>
            </a:r>
          </a:p>
        </p:txBody>
      </p:sp>
      <p:sp>
        <p:nvSpPr>
          <p:cNvPr id="16" name="TextBox 15">
            <a:extLst>
              <a:ext uri="{FF2B5EF4-FFF2-40B4-BE49-F238E27FC236}">
                <a16:creationId xmlns:a16="http://schemas.microsoft.com/office/drawing/2014/main" id="{759B99C6-2E1D-FA36-F83B-D6E264520064}"/>
              </a:ext>
            </a:extLst>
          </p:cNvPr>
          <p:cNvSpPr txBox="1"/>
          <p:nvPr/>
        </p:nvSpPr>
        <p:spPr>
          <a:xfrm>
            <a:off x="7346288" y="4155926"/>
            <a:ext cx="454519" cy="369332"/>
          </a:xfrm>
          <a:prstGeom prst="rect">
            <a:avLst/>
          </a:prstGeom>
          <a:noFill/>
        </p:spPr>
        <p:txBody>
          <a:bodyPr wrap="square" rtlCol="0">
            <a:spAutoFit/>
          </a:bodyPr>
          <a:lstStyle/>
          <a:p>
            <a:r>
              <a:rPr lang="en-NZ" dirty="0"/>
              <a:t>10</a:t>
            </a:r>
          </a:p>
        </p:txBody>
      </p:sp>
      <p:sp>
        <p:nvSpPr>
          <p:cNvPr id="17" name="TextBox 16">
            <a:extLst>
              <a:ext uri="{FF2B5EF4-FFF2-40B4-BE49-F238E27FC236}">
                <a16:creationId xmlns:a16="http://schemas.microsoft.com/office/drawing/2014/main" id="{83B44AA2-54C5-AE5C-17AE-2B5F763DF58C}"/>
              </a:ext>
            </a:extLst>
          </p:cNvPr>
          <p:cNvSpPr txBox="1"/>
          <p:nvPr/>
        </p:nvSpPr>
        <p:spPr>
          <a:xfrm>
            <a:off x="7668344" y="4525258"/>
            <a:ext cx="418704" cy="369332"/>
          </a:xfrm>
          <a:prstGeom prst="rect">
            <a:avLst/>
          </a:prstGeom>
          <a:noFill/>
        </p:spPr>
        <p:txBody>
          <a:bodyPr wrap="none" rtlCol="0">
            <a:spAutoFit/>
          </a:bodyPr>
          <a:lstStyle/>
          <a:p>
            <a:r>
              <a:rPr lang="en-NZ" dirty="0"/>
              <a:t>11</a:t>
            </a:r>
          </a:p>
        </p:txBody>
      </p:sp>
    </p:spTree>
    <p:extLst>
      <p:ext uri="{BB962C8B-B14F-4D97-AF65-F5344CB8AC3E}">
        <p14:creationId xmlns:p14="http://schemas.microsoft.com/office/powerpoint/2010/main" val="66504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58C7C3-BD7C-2645-5F59-BBCE3782D64E}"/>
              </a:ext>
            </a:extLst>
          </p:cNvPr>
          <p:cNvSpPr>
            <a:spLocks noGrp="1"/>
          </p:cNvSpPr>
          <p:nvPr>
            <p:ph idx="13"/>
          </p:nvPr>
        </p:nvSpPr>
        <p:spPr/>
        <p:txBody>
          <a:bodyPr/>
          <a:lstStyle/>
          <a:p>
            <a:r>
              <a:rPr lang="en-NZ" sz="3200" dirty="0"/>
              <a:t>For the genome?</a:t>
            </a:r>
          </a:p>
          <a:p>
            <a:r>
              <a:rPr lang="en-NZ" sz="3200" dirty="0"/>
              <a:t>Why did we want to assemble this genome?</a:t>
            </a:r>
          </a:p>
          <a:p>
            <a:endParaRPr lang="en-NZ" dirty="0"/>
          </a:p>
        </p:txBody>
      </p:sp>
      <p:sp>
        <p:nvSpPr>
          <p:cNvPr id="3" name="Title 2">
            <a:extLst>
              <a:ext uri="{FF2B5EF4-FFF2-40B4-BE49-F238E27FC236}">
                <a16:creationId xmlns:a16="http://schemas.microsoft.com/office/drawing/2014/main" id="{A180ED79-E8F8-2A26-E2A1-3ED4533A2FFC}"/>
              </a:ext>
            </a:extLst>
          </p:cNvPr>
          <p:cNvSpPr>
            <a:spLocks noGrp="1"/>
          </p:cNvSpPr>
          <p:nvPr>
            <p:ph type="title"/>
          </p:nvPr>
        </p:nvSpPr>
        <p:spPr/>
        <p:txBody>
          <a:bodyPr/>
          <a:lstStyle/>
          <a:p>
            <a:r>
              <a:rPr lang="en-NZ" dirty="0"/>
              <a:t>What next?</a:t>
            </a:r>
          </a:p>
        </p:txBody>
      </p:sp>
      <p:sp>
        <p:nvSpPr>
          <p:cNvPr id="4" name="Text Placeholder 3">
            <a:extLst>
              <a:ext uri="{FF2B5EF4-FFF2-40B4-BE49-F238E27FC236}">
                <a16:creationId xmlns:a16="http://schemas.microsoft.com/office/drawing/2014/main" id="{38E746FE-63C4-1CFE-1BC5-78CC19A0EE63}"/>
              </a:ext>
            </a:extLst>
          </p:cNvPr>
          <p:cNvSpPr>
            <a:spLocks noGrp="1"/>
          </p:cNvSpPr>
          <p:nvPr>
            <p:ph type="body" sz="quarter" idx="16"/>
          </p:nvPr>
        </p:nvSpPr>
        <p:spPr/>
        <p:txBody>
          <a:bodyPr/>
          <a:lstStyle/>
          <a:p>
            <a:endParaRPr lang="en-NZ" dirty="0"/>
          </a:p>
        </p:txBody>
      </p:sp>
      <p:sp>
        <p:nvSpPr>
          <p:cNvPr id="5" name="Footer Placeholder 4">
            <a:extLst>
              <a:ext uri="{FF2B5EF4-FFF2-40B4-BE49-F238E27FC236}">
                <a16:creationId xmlns:a16="http://schemas.microsoft.com/office/drawing/2014/main" id="{D5993325-7319-AE29-0517-001F83F7A360}"/>
              </a:ext>
            </a:extLst>
          </p:cNvPr>
          <p:cNvSpPr>
            <a:spLocks noGrp="1"/>
          </p:cNvSpPr>
          <p:nvPr>
            <p:ph type="ftr" sz="quarter" idx="3"/>
          </p:nvPr>
        </p:nvSpPr>
        <p:spPr/>
        <p:txBody>
          <a:bodyPr/>
          <a:lstStyle/>
          <a:p>
            <a:r>
              <a:rPr lang="en-US"/>
              <a:t>MANAAKI WHENUA – LANDCARE RESEARCH</a:t>
            </a:r>
            <a:endParaRPr lang="en-US" dirty="0"/>
          </a:p>
        </p:txBody>
      </p:sp>
    </p:spTree>
    <p:extLst>
      <p:ext uri="{BB962C8B-B14F-4D97-AF65-F5344CB8AC3E}">
        <p14:creationId xmlns:p14="http://schemas.microsoft.com/office/powerpoint/2010/main" val="76803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F3CBA-2CCE-C1CF-A333-C84A08B92D1B}"/>
              </a:ext>
            </a:extLst>
          </p:cNvPr>
          <p:cNvSpPr>
            <a:spLocks noGrp="1"/>
          </p:cNvSpPr>
          <p:nvPr>
            <p:ph type="title"/>
          </p:nvPr>
        </p:nvSpPr>
        <p:spPr/>
        <p:txBody>
          <a:bodyPr/>
          <a:lstStyle/>
          <a:p>
            <a:r>
              <a:rPr lang="en-NZ" dirty="0"/>
              <a:t>What next?</a:t>
            </a:r>
          </a:p>
        </p:txBody>
      </p:sp>
      <p:sp>
        <p:nvSpPr>
          <p:cNvPr id="4" name="Text Placeholder 3">
            <a:extLst>
              <a:ext uri="{FF2B5EF4-FFF2-40B4-BE49-F238E27FC236}">
                <a16:creationId xmlns:a16="http://schemas.microsoft.com/office/drawing/2014/main" id="{5565BB19-8116-C3D0-9BBD-9C4A64C67E36}"/>
              </a:ext>
            </a:extLst>
          </p:cNvPr>
          <p:cNvSpPr>
            <a:spLocks noGrp="1"/>
          </p:cNvSpPr>
          <p:nvPr>
            <p:ph type="body" sz="quarter" idx="16"/>
          </p:nvPr>
        </p:nvSpPr>
        <p:spPr/>
        <p:txBody>
          <a:bodyPr/>
          <a:lstStyle/>
          <a:p>
            <a:r>
              <a:rPr lang="en-NZ" dirty="0"/>
              <a:t>Resequencing rātā </a:t>
            </a:r>
            <a:r>
              <a:rPr lang="en-NZ" dirty="0" err="1"/>
              <a:t>moehau</a:t>
            </a:r>
            <a:r>
              <a:rPr lang="en-NZ" dirty="0"/>
              <a:t> samples</a:t>
            </a:r>
          </a:p>
          <a:p>
            <a:endParaRPr lang="en-NZ" dirty="0"/>
          </a:p>
          <a:p>
            <a:r>
              <a:rPr lang="en-NZ" sz="1400" dirty="0" err="1"/>
              <a:t>Kumilign</a:t>
            </a:r>
            <a:r>
              <a:rPr lang="en-NZ" sz="1400" dirty="0"/>
              <a:t> </a:t>
            </a:r>
            <a:r>
              <a:rPr lang="en-NZ" sz="1400" dirty="0" err="1"/>
              <a:t>Melesse</a:t>
            </a:r>
            <a:r>
              <a:rPr lang="en-NZ" sz="1400" dirty="0"/>
              <a:t> PhD Thesis completed 2017</a:t>
            </a:r>
          </a:p>
          <a:p>
            <a:pPr lvl="1"/>
            <a:r>
              <a:rPr lang="en-NZ" sz="1100" dirty="0"/>
              <a:t>SSR and AFLP data</a:t>
            </a:r>
          </a:p>
          <a:p>
            <a:endParaRPr lang="en-NZ" dirty="0"/>
          </a:p>
          <a:p>
            <a:endParaRPr lang="en-NZ" dirty="0"/>
          </a:p>
        </p:txBody>
      </p:sp>
      <p:sp>
        <p:nvSpPr>
          <p:cNvPr id="5" name="Footer Placeholder 4">
            <a:extLst>
              <a:ext uri="{FF2B5EF4-FFF2-40B4-BE49-F238E27FC236}">
                <a16:creationId xmlns:a16="http://schemas.microsoft.com/office/drawing/2014/main" id="{C943A63B-5DD0-1B3F-71FF-D88CD9D2DB37}"/>
              </a:ext>
            </a:extLst>
          </p:cNvPr>
          <p:cNvSpPr>
            <a:spLocks noGrp="1"/>
          </p:cNvSpPr>
          <p:nvPr>
            <p:ph type="ftr" sz="quarter" idx="3"/>
          </p:nvPr>
        </p:nvSpPr>
        <p:spPr/>
        <p:txBody>
          <a:bodyPr/>
          <a:lstStyle/>
          <a:p>
            <a:r>
              <a:rPr lang="en-US"/>
              <a:t>MANAAKI WHENUA – LANDCARE RESEARCH</a:t>
            </a:r>
            <a:endParaRPr lang="en-US" dirty="0"/>
          </a:p>
        </p:txBody>
      </p:sp>
      <p:pic>
        <p:nvPicPr>
          <p:cNvPr id="14" name="Content Placeholder 13">
            <a:extLst>
              <a:ext uri="{FF2B5EF4-FFF2-40B4-BE49-F238E27FC236}">
                <a16:creationId xmlns:a16="http://schemas.microsoft.com/office/drawing/2014/main" id="{8C36FD62-05F8-0F3E-FEBD-620D27C56B06}"/>
              </a:ext>
            </a:extLst>
          </p:cNvPr>
          <p:cNvPicPr>
            <a:picLocks noGrp="1" noChangeAspect="1"/>
          </p:cNvPicPr>
          <p:nvPr>
            <p:ph idx="13"/>
          </p:nvPr>
        </p:nvPicPr>
        <p:blipFill>
          <a:blip r:embed="rId3"/>
          <a:stretch>
            <a:fillRect/>
          </a:stretch>
        </p:blipFill>
        <p:spPr>
          <a:xfrm>
            <a:off x="3348038" y="1137836"/>
            <a:ext cx="5289550" cy="3659990"/>
          </a:xfrm>
        </p:spPr>
      </p:pic>
    </p:spTree>
    <p:extLst>
      <p:ext uri="{BB962C8B-B14F-4D97-AF65-F5344CB8AC3E}">
        <p14:creationId xmlns:p14="http://schemas.microsoft.com/office/powerpoint/2010/main" val="234336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screenshot, diagram&#10;&#10;Description automatically generated">
            <a:extLst>
              <a:ext uri="{FF2B5EF4-FFF2-40B4-BE49-F238E27FC236}">
                <a16:creationId xmlns:a16="http://schemas.microsoft.com/office/drawing/2014/main" id="{C88D2925-4400-8E53-2BA3-20C0A3599A95}"/>
              </a:ext>
            </a:extLst>
          </p:cNvPr>
          <p:cNvPicPr>
            <a:picLocks noGrp="1" noChangeAspect="1"/>
          </p:cNvPicPr>
          <p:nvPr>
            <p:ph idx="13"/>
          </p:nvPr>
        </p:nvPicPr>
        <p:blipFill>
          <a:blip r:embed="rId3"/>
          <a:stretch>
            <a:fillRect/>
          </a:stretch>
        </p:blipFill>
        <p:spPr>
          <a:xfrm>
            <a:off x="3687531" y="1131888"/>
            <a:ext cx="4610564" cy="3671887"/>
          </a:xfrm>
        </p:spPr>
      </p:pic>
      <p:sp>
        <p:nvSpPr>
          <p:cNvPr id="3" name="Title 2">
            <a:extLst>
              <a:ext uri="{FF2B5EF4-FFF2-40B4-BE49-F238E27FC236}">
                <a16:creationId xmlns:a16="http://schemas.microsoft.com/office/drawing/2014/main" id="{9D90819C-60F9-66A8-C322-0E3FB70239A7}"/>
              </a:ext>
            </a:extLst>
          </p:cNvPr>
          <p:cNvSpPr>
            <a:spLocks noGrp="1"/>
          </p:cNvSpPr>
          <p:nvPr>
            <p:ph type="title"/>
          </p:nvPr>
        </p:nvSpPr>
        <p:spPr/>
        <p:txBody>
          <a:bodyPr/>
          <a:lstStyle/>
          <a:p>
            <a:r>
              <a:rPr lang="en-NZ" dirty="0"/>
              <a:t>What next?</a:t>
            </a:r>
          </a:p>
        </p:txBody>
      </p:sp>
      <p:sp>
        <p:nvSpPr>
          <p:cNvPr id="4" name="Text Placeholder 3">
            <a:extLst>
              <a:ext uri="{FF2B5EF4-FFF2-40B4-BE49-F238E27FC236}">
                <a16:creationId xmlns:a16="http://schemas.microsoft.com/office/drawing/2014/main" id="{E4B9F9D6-F550-E0EE-8A9B-8BD4327C5B82}"/>
              </a:ext>
            </a:extLst>
          </p:cNvPr>
          <p:cNvSpPr>
            <a:spLocks noGrp="1"/>
          </p:cNvSpPr>
          <p:nvPr>
            <p:ph type="body" sz="quarter" idx="16"/>
          </p:nvPr>
        </p:nvSpPr>
        <p:spPr/>
        <p:txBody>
          <a:bodyPr/>
          <a:lstStyle/>
          <a:p>
            <a:r>
              <a:rPr lang="en-NZ" dirty="0"/>
              <a:t>Comparison with </a:t>
            </a:r>
            <a:r>
              <a:rPr lang="en-NZ" i="1" dirty="0"/>
              <a:t>M. </a:t>
            </a:r>
            <a:r>
              <a:rPr lang="en-NZ" i="1" dirty="0" err="1"/>
              <a:t>kermadecensis</a:t>
            </a:r>
            <a:r>
              <a:rPr lang="en-NZ" dirty="0"/>
              <a:t> (</a:t>
            </a:r>
            <a:r>
              <a:rPr lang="en-NZ" dirty="0" err="1"/>
              <a:t>kahika</a:t>
            </a:r>
            <a:r>
              <a:rPr lang="en-NZ" dirty="0"/>
              <a:t> </a:t>
            </a:r>
            <a:r>
              <a:rPr lang="en-NZ" dirty="0" err="1"/>
              <a:t>rangitahua</a:t>
            </a:r>
            <a:r>
              <a:rPr lang="en-NZ" dirty="0"/>
              <a:t>)</a:t>
            </a:r>
          </a:p>
        </p:txBody>
      </p:sp>
      <p:sp>
        <p:nvSpPr>
          <p:cNvPr id="5" name="Footer Placeholder 4">
            <a:extLst>
              <a:ext uri="{FF2B5EF4-FFF2-40B4-BE49-F238E27FC236}">
                <a16:creationId xmlns:a16="http://schemas.microsoft.com/office/drawing/2014/main" id="{7CFDEBF6-215A-FE3E-83C4-10D3676F65CC}"/>
              </a:ext>
            </a:extLst>
          </p:cNvPr>
          <p:cNvSpPr>
            <a:spLocks noGrp="1"/>
          </p:cNvSpPr>
          <p:nvPr>
            <p:ph type="ftr" sz="quarter" idx="3"/>
          </p:nvPr>
        </p:nvSpPr>
        <p:spPr/>
        <p:txBody>
          <a:bodyPr/>
          <a:lstStyle/>
          <a:p>
            <a:r>
              <a:rPr lang="en-US"/>
              <a:t>MANAAKI WHENUA – LANDCARE RESEARCH</a:t>
            </a:r>
            <a:endParaRPr lang="en-US" dirty="0"/>
          </a:p>
        </p:txBody>
      </p:sp>
      <p:pic>
        <p:nvPicPr>
          <p:cNvPr id="8" name="Picture 7" descr="Metrosideros kermadecensis">
            <a:extLst>
              <a:ext uri="{FF2B5EF4-FFF2-40B4-BE49-F238E27FC236}">
                <a16:creationId xmlns:a16="http://schemas.microsoft.com/office/drawing/2014/main" id="{FB8FCEA8-FF1D-5018-3074-C5E33AA89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053" y="2856755"/>
            <a:ext cx="1875235" cy="187523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191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AADD81-389B-298F-B63E-8926799F1488}"/>
              </a:ext>
            </a:extLst>
          </p:cNvPr>
          <p:cNvSpPr>
            <a:spLocks noGrp="1"/>
          </p:cNvSpPr>
          <p:nvPr>
            <p:ph idx="13"/>
          </p:nvPr>
        </p:nvSpPr>
        <p:spPr/>
        <p:txBody>
          <a:bodyPr/>
          <a:lstStyle/>
          <a:p>
            <a:endParaRPr lang="en-NZ" dirty="0"/>
          </a:p>
        </p:txBody>
      </p:sp>
      <p:sp>
        <p:nvSpPr>
          <p:cNvPr id="3" name="Title 2">
            <a:extLst>
              <a:ext uri="{FF2B5EF4-FFF2-40B4-BE49-F238E27FC236}">
                <a16:creationId xmlns:a16="http://schemas.microsoft.com/office/drawing/2014/main" id="{F5878A88-D059-8239-51EE-5545DCDF99AB}"/>
              </a:ext>
            </a:extLst>
          </p:cNvPr>
          <p:cNvSpPr>
            <a:spLocks noGrp="1"/>
          </p:cNvSpPr>
          <p:nvPr>
            <p:ph type="title"/>
          </p:nvPr>
        </p:nvSpPr>
        <p:spPr/>
        <p:txBody>
          <a:bodyPr/>
          <a:lstStyle/>
          <a:p>
            <a:r>
              <a:rPr lang="en-NZ" dirty="0"/>
              <a:t>What next?</a:t>
            </a:r>
          </a:p>
        </p:txBody>
      </p:sp>
      <p:sp>
        <p:nvSpPr>
          <p:cNvPr id="4" name="Text Placeholder 3">
            <a:extLst>
              <a:ext uri="{FF2B5EF4-FFF2-40B4-BE49-F238E27FC236}">
                <a16:creationId xmlns:a16="http://schemas.microsoft.com/office/drawing/2014/main" id="{6D66287D-D122-74F0-E7F9-F5AB659331D2}"/>
              </a:ext>
            </a:extLst>
          </p:cNvPr>
          <p:cNvSpPr>
            <a:spLocks noGrp="1"/>
          </p:cNvSpPr>
          <p:nvPr>
            <p:ph type="body" sz="quarter" idx="16"/>
          </p:nvPr>
        </p:nvSpPr>
        <p:spPr/>
        <p:txBody>
          <a:bodyPr/>
          <a:lstStyle/>
          <a:p>
            <a:r>
              <a:rPr lang="en-NZ" dirty="0"/>
              <a:t>Design markers from each chromosome</a:t>
            </a:r>
          </a:p>
        </p:txBody>
      </p:sp>
      <p:sp>
        <p:nvSpPr>
          <p:cNvPr id="5" name="Footer Placeholder 4">
            <a:extLst>
              <a:ext uri="{FF2B5EF4-FFF2-40B4-BE49-F238E27FC236}">
                <a16:creationId xmlns:a16="http://schemas.microsoft.com/office/drawing/2014/main" id="{8A6513C1-4EC4-DFC3-5343-4B4862D92325}"/>
              </a:ext>
            </a:extLst>
          </p:cNvPr>
          <p:cNvSpPr>
            <a:spLocks noGrp="1"/>
          </p:cNvSpPr>
          <p:nvPr>
            <p:ph type="ftr" sz="quarter" idx="3"/>
          </p:nvPr>
        </p:nvSpPr>
        <p:spPr/>
        <p:txBody>
          <a:bodyPr/>
          <a:lstStyle/>
          <a:p>
            <a:r>
              <a:rPr lang="en-US"/>
              <a:t>MANAAKI WHENUA – LANDCARE RESEARCH</a:t>
            </a:r>
            <a:endParaRPr lang="en-US" dirty="0"/>
          </a:p>
        </p:txBody>
      </p:sp>
      <p:pic>
        <p:nvPicPr>
          <p:cNvPr id="2050" name="Picture 9">
            <a:extLst>
              <a:ext uri="{FF2B5EF4-FFF2-40B4-BE49-F238E27FC236}">
                <a16:creationId xmlns:a16="http://schemas.microsoft.com/office/drawing/2014/main" id="{82A6DEB3-F122-A530-0644-840D8332B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523" y="453918"/>
            <a:ext cx="4891632" cy="457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452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942456-7DAA-441E-9EEF-23F824CF9DEC}"/>
              </a:ext>
            </a:extLst>
          </p:cNvPr>
          <p:cNvSpPr>
            <a:spLocks noGrp="1"/>
          </p:cNvSpPr>
          <p:nvPr>
            <p:ph type="ftr" sz="quarter" idx="3"/>
          </p:nvPr>
        </p:nvSpPr>
        <p:spPr/>
        <p:txBody>
          <a:bodyPr/>
          <a:lstStyle/>
          <a:p>
            <a:r>
              <a:rPr lang="en-US"/>
              <a:t>MANAAKI WHENUA – LANDCARE RESEARCH</a:t>
            </a:r>
            <a:endParaRPr lang="en-US" dirty="0"/>
          </a:p>
        </p:txBody>
      </p:sp>
      <p:pic>
        <p:nvPicPr>
          <p:cNvPr id="4" name="Picture 3">
            <a:extLst>
              <a:ext uri="{FF2B5EF4-FFF2-40B4-BE49-F238E27FC236}">
                <a16:creationId xmlns:a16="http://schemas.microsoft.com/office/drawing/2014/main" id="{2B9D2D53-DC58-4672-BD40-9DF995537948}"/>
              </a:ext>
            </a:extLst>
          </p:cNvPr>
          <p:cNvPicPr>
            <a:picLocks noChangeAspect="1"/>
          </p:cNvPicPr>
          <p:nvPr/>
        </p:nvPicPr>
        <p:blipFill rotWithShape="1">
          <a:blip r:embed="rId2"/>
          <a:srcRect r="14400"/>
          <a:stretch/>
        </p:blipFill>
        <p:spPr>
          <a:xfrm>
            <a:off x="5148064" y="297097"/>
            <a:ext cx="2756552" cy="4549305"/>
          </a:xfrm>
          <a:prstGeom prst="rect">
            <a:avLst/>
          </a:prstGeom>
        </p:spPr>
      </p:pic>
      <p:sp>
        <p:nvSpPr>
          <p:cNvPr id="5" name="TextBox 4">
            <a:extLst>
              <a:ext uri="{FF2B5EF4-FFF2-40B4-BE49-F238E27FC236}">
                <a16:creationId xmlns:a16="http://schemas.microsoft.com/office/drawing/2014/main" id="{DD8324E6-A02F-47E6-A03F-BE64D876E545}"/>
              </a:ext>
            </a:extLst>
          </p:cNvPr>
          <p:cNvSpPr txBox="1"/>
          <p:nvPr/>
        </p:nvSpPr>
        <p:spPr>
          <a:xfrm rot="5400000">
            <a:off x="7304612" y="1155530"/>
            <a:ext cx="1507785" cy="307777"/>
          </a:xfrm>
          <a:prstGeom prst="rect">
            <a:avLst/>
          </a:prstGeom>
          <a:noFill/>
        </p:spPr>
        <p:txBody>
          <a:bodyPr wrap="none" rtlCol="0">
            <a:spAutoFit/>
          </a:bodyPr>
          <a:lstStyle/>
          <a:p>
            <a:r>
              <a:rPr lang="en-NZ" sz="1400" i="1" dirty="0"/>
              <a:t>M. </a:t>
            </a:r>
            <a:r>
              <a:rPr lang="en-NZ" sz="1400" i="1" dirty="0" err="1"/>
              <a:t>kermadecensis</a:t>
            </a:r>
            <a:endParaRPr lang="en-NZ" sz="1400" i="1" dirty="0"/>
          </a:p>
        </p:txBody>
      </p:sp>
      <p:sp>
        <p:nvSpPr>
          <p:cNvPr id="6" name="TextBox 5">
            <a:extLst>
              <a:ext uri="{FF2B5EF4-FFF2-40B4-BE49-F238E27FC236}">
                <a16:creationId xmlns:a16="http://schemas.microsoft.com/office/drawing/2014/main" id="{AAEFE2DD-0FF6-490B-8DBE-E92945A3499C}"/>
              </a:ext>
            </a:extLst>
          </p:cNvPr>
          <p:cNvSpPr txBox="1"/>
          <p:nvPr/>
        </p:nvSpPr>
        <p:spPr>
          <a:xfrm rot="5400000">
            <a:off x="7558368" y="3057362"/>
            <a:ext cx="1000274" cy="307777"/>
          </a:xfrm>
          <a:prstGeom prst="rect">
            <a:avLst/>
          </a:prstGeom>
          <a:noFill/>
        </p:spPr>
        <p:txBody>
          <a:bodyPr wrap="none" rtlCol="0">
            <a:spAutoFit/>
          </a:bodyPr>
          <a:lstStyle/>
          <a:p>
            <a:r>
              <a:rPr lang="en-NZ" sz="1400" i="1" dirty="0"/>
              <a:t>M. </a:t>
            </a:r>
            <a:r>
              <a:rPr lang="en-NZ" sz="1400" i="1" dirty="0" err="1"/>
              <a:t>barlettii</a:t>
            </a:r>
            <a:endParaRPr lang="en-NZ" sz="1400" i="1" dirty="0"/>
          </a:p>
        </p:txBody>
      </p:sp>
      <p:sp>
        <p:nvSpPr>
          <p:cNvPr id="7" name="TextBox 6">
            <a:extLst>
              <a:ext uri="{FF2B5EF4-FFF2-40B4-BE49-F238E27FC236}">
                <a16:creationId xmlns:a16="http://schemas.microsoft.com/office/drawing/2014/main" id="{186C941F-FDFD-4DED-B9FE-BA9CB62C8E37}"/>
              </a:ext>
            </a:extLst>
          </p:cNvPr>
          <p:cNvSpPr txBox="1"/>
          <p:nvPr/>
        </p:nvSpPr>
        <p:spPr>
          <a:xfrm>
            <a:off x="539552" y="339502"/>
            <a:ext cx="3672408" cy="3600986"/>
          </a:xfrm>
          <a:prstGeom prst="rect">
            <a:avLst/>
          </a:prstGeom>
          <a:noFill/>
        </p:spPr>
        <p:txBody>
          <a:bodyPr wrap="square" rtlCol="0">
            <a:spAutoFit/>
          </a:bodyPr>
          <a:lstStyle/>
          <a:p>
            <a:r>
              <a:rPr lang="en-NZ" dirty="0"/>
              <a:t>Two species, allopatric</a:t>
            </a:r>
          </a:p>
          <a:p>
            <a:endParaRPr lang="en-NZ" dirty="0"/>
          </a:p>
          <a:p>
            <a:r>
              <a:rPr lang="en-NZ" i="1" dirty="0"/>
              <a:t>M. </a:t>
            </a:r>
            <a:r>
              <a:rPr lang="en-NZ" i="1" dirty="0" err="1"/>
              <a:t>Kermadecensis</a:t>
            </a:r>
            <a:r>
              <a:rPr lang="en-NZ" dirty="0"/>
              <a:t>: dominant  on </a:t>
            </a:r>
            <a:r>
              <a:rPr lang="en-NZ" dirty="0" err="1"/>
              <a:t>Rangitāhua</a:t>
            </a:r>
            <a:r>
              <a:rPr lang="en-NZ" dirty="0"/>
              <a:t>:</a:t>
            </a:r>
          </a:p>
          <a:p>
            <a:r>
              <a:rPr lang="en-NZ" dirty="0"/>
              <a:t>H</a:t>
            </a:r>
            <a:r>
              <a:rPr lang="en-NZ" baseline="-25000" dirty="0"/>
              <a:t>O</a:t>
            </a:r>
            <a:r>
              <a:rPr lang="en-NZ" dirty="0"/>
              <a:t>= 0.23, f=0.00</a:t>
            </a:r>
          </a:p>
          <a:p>
            <a:endParaRPr lang="en-NZ" dirty="0"/>
          </a:p>
          <a:p>
            <a:r>
              <a:rPr lang="en-NZ" i="1" dirty="0"/>
              <a:t>M. </a:t>
            </a:r>
            <a:r>
              <a:rPr lang="en-NZ" i="1" dirty="0" err="1"/>
              <a:t>Bartlettii</a:t>
            </a:r>
            <a:r>
              <a:rPr lang="en-NZ" i="1" dirty="0"/>
              <a:t> </a:t>
            </a:r>
            <a:r>
              <a:rPr lang="en-NZ" dirty="0"/>
              <a:t>about 12 in the wild: H</a:t>
            </a:r>
            <a:r>
              <a:rPr lang="en-NZ" baseline="-25000" dirty="0"/>
              <a:t>O</a:t>
            </a:r>
            <a:r>
              <a:rPr lang="en-NZ" dirty="0"/>
              <a:t>= 0.59, f=0.03</a:t>
            </a:r>
          </a:p>
          <a:p>
            <a:endParaRPr lang="en-NZ" dirty="0"/>
          </a:p>
          <a:p>
            <a:r>
              <a:rPr lang="en-NZ" dirty="0"/>
              <a:t>Differences in the diversity show up in a UPGMA tree of pairwise allele differences</a:t>
            </a:r>
          </a:p>
          <a:p>
            <a:endParaRPr lang="en-NZ" baseline="-25000" dirty="0"/>
          </a:p>
        </p:txBody>
      </p:sp>
    </p:spTree>
    <p:extLst>
      <p:ext uri="{BB962C8B-B14F-4D97-AF65-F5344CB8AC3E}">
        <p14:creationId xmlns:p14="http://schemas.microsoft.com/office/powerpoint/2010/main" val="392956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B2633C-F1C6-4DE6-89E9-650885E5466A}"/>
              </a:ext>
            </a:extLst>
          </p:cNvPr>
          <p:cNvSpPr>
            <a:spLocks noGrp="1"/>
          </p:cNvSpPr>
          <p:nvPr>
            <p:ph type="ftr" sz="quarter" idx="3"/>
          </p:nvPr>
        </p:nvSpPr>
        <p:spPr/>
        <p:txBody>
          <a:bodyPr/>
          <a:lstStyle/>
          <a:p>
            <a:r>
              <a:rPr lang="en-US"/>
              <a:t>MANAAKI WHENUA – LANDCARE RESEARCH</a:t>
            </a:r>
            <a:endParaRPr lang="en-US" dirty="0"/>
          </a:p>
        </p:txBody>
      </p:sp>
      <p:pic>
        <p:nvPicPr>
          <p:cNvPr id="6" name="Picture 5">
            <a:extLst>
              <a:ext uri="{FF2B5EF4-FFF2-40B4-BE49-F238E27FC236}">
                <a16:creationId xmlns:a16="http://schemas.microsoft.com/office/drawing/2014/main" id="{5CC16A61-A7BB-43D4-8C6A-280C17118556}"/>
              </a:ext>
            </a:extLst>
          </p:cNvPr>
          <p:cNvPicPr>
            <a:picLocks noChangeAspect="1"/>
          </p:cNvPicPr>
          <p:nvPr/>
        </p:nvPicPr>
        <p:blipFill>
          <a:blip r:embed="rId2"/>
          <a:stretch>
            <a:fillRect/>
          </a:stretch>
        </p:blipFill>
        <p:spPr>
          <a:xfrm>
            <a:off x="4775210" y="483518"/>
            <a:ext cx="3640896" cy="4783460"/>
          </a:xfrm>
          <a:prstGeom prst="rect">
            <a:avLst/>
          </a:prstGeom>
        </p:spPr>
      </p:pic>
      <p:sp>
        <p:nvSpPr>
          <p:cNvPr id="7" name="TextBox 6">
            <a:extLst>
              <a:ext uri="{FF2B5EF4-FFF2-40B4-BE49-F238E27FC236}">
                <a16:creationId xmlns:a16="http://schemas.microsoft.com/office/drawing/2014/main" id="{133681CF-C940-41AC-9564-F16C663CB7BF}"/>
              </a:ext>
            </a:extLst>
          </p:cNvPr>
          <p:cNvSpPr txBox="1"/>
          <p:nvPr/>
        </p:nvSpPr>
        <p:spPr>
          <a:xfrm rot="5400000">
            <a:off x="7788420" y="4107858"/>
            <a:ext cx="1507785" cy="307777"/>
          </a:xfrm>
          <a:prstGeom prst="rect">
            <a:avLst/>
          </a:prstGeom>
          <a:noFill/>
        </p:spPr>
        <p:txBody>
          <a:bodyPr wrap="none" rtlCol="0">
            <a:spAutoFit/>
          </a:bodyPr>
          <a:lstStyle/>
          <a:p>
            <a:r>
              <a:rPr lang="en-NZ" sz="1400" i="1" dirty="0"/>
              <a:t>M. </a:t>
            </a:r>
            <a:r>
              <a:rPr lang="en-NZ" sz="1400" i="1" dirty="0" err="1"/>
              <a:t>kermadecensis</a:t>
            </a:r>
            <a:endParaRPr lang="en-NZ" sz="1400" i="1" dirty="0"/>
          </a:p>
        </p:txBody>
      </p:sp>
      <p:sp>
        <p:nvSpPr>
          <p:cNvPr id="8" name="TextBox 7">
            <a:extLst>
              <a:ext uri="{FF2B5EF4-FFF2-40B4-BE49-F238E27FC236}">
                <a16:creationId xmlns:a16="http://schemas.microsoft.com/office/drawing/2014/main" id="{F48DD767-7688-405D-BB45-2FE70FE90967}"/>
              </a:ext>
            </a:extLst>
          </p:cNvPr>
          <p:cNvSpPr txBox="1"/>
          <p:nvPr/>
        </p:nvSpPr>
        <p:spPr>
          <a:xfrm rot="5400000">
            <a:off x="8114183" y="1693863"/>
            <a:ext cx="1000274" cy="307777"/>
          </a:xfrm>
          <a:prstGeom prst="rect">
            <a:avLst/>
          </a:prstGeom>
          <a:noFill/>
        </p:spPr>
        <p:txBody>
          <a:bodyPr wrap="none" rtlCol="0">
            <a:spAutoFit/>
          </a:bodyPr>
          <a:lstStyle/>
          <a:p>
            <a:r>
              <a:rPr lang="en-NZ" sz="1400" i="1" dirty="0"/>
              <a:t>M. </a:t>
            </a:r>
            <a:r>
              <a:rPr lang="en-NZ" sz="1400" i="1" dirty="0" err="1"/>
              <a:t>barlettii</a:t>
            </a:r>
            <a:endParaRPr lang="en-NZ" sz="1400" i="1" dirty="0"/>
          </a:p>
        </p:txBody>
      </p:sp>
      <p:sp>
        <p:nvSpPr>
          <p:cNvPr id="9" name="TextBox 8">
            <a:extLst>
              <a:ext uri="{FF2B5EF4-FFF2-40B4-BE49-F238E27FC236}">
                <a16:creationId xmlns:a16="http://schemas.microsoft.com/office/drawing/2014/main" id="{048260DC-E096-4EA0-BD32-B946EBFB9CAA}"/>
              </a:ext>
            </a:extLst>
          </p:cNvPr>
          <p:cNvSpPr txBox="1"/>
          <p:nvPr/>
        </p:nvSpPr>
        <p:spPr>
          <a:xfrm>
            <a:off x="724557" y="339502"/>
            <a:ext cx="3847443" cy="2031325"/>
          </a:xfrm>
          <a:prstGeom prst="rect">
            <a:avLst/>
          </a:prstGeom>
          <a:noFill/>
        </p:spPr>
        <p:txBody>
          <a:bodyPr wrap="square" rtlCol="0">
            <a:spAutoFit/>
          </a:bodyPr>
          <a:lstStyle/>
          <a:p>
            <a:r>
              <a:rPr lang="en-NZ" dirty="0"/>
              <a:t>These species share very few if any alleles</a:t>
            </a:r>
          </a:p>
          <a:p>
            <a:endParaRPr lang="en-NZ" dirty="0"/>
          </a:p>
          <a:p>
            <a:r>
              <a:rPr lang="en-NZ" dirty="0"/>
              <a:t>If we use distance metrics that account for the sequence divergences among alleles we get quite a different perspective</a:t>
            </a:r>
          </a:p>
        </p:txBody>
      </p:sp>
    </p:spTree>
    <p:extLst>
      <p:ext uri="{BB962C8B-B14F-4D97-AF65-F5344CB8AC3E}">
        <p14:creationId xmlns:p14="http://schemas.microsoft.com/office/powerpoint/2010/main" val="2700488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plane&#10;&#10;Description automatically generated">
            <a:extLst>
              <a:ext uri="{FF2B5EF4-FFF2-40B4-BE49-F238E27FC236}">
                <a16:creationId xmlns:a16="http://schemas.microsoft.com/office/drawing/2014/main" id="{15DEF11A-6785-64AF-449B-BCAF89E90952}"/>
              </a:ext>
            </a:extLst>
          </p:cNvPr>
          <p:cNvPicPr>
            <a:picLocks noGrp="1" noChangeAspect="1"/>
          </p:cNvPicPr>
          <p:nvPr>
            <p:ph idx="13"/>
          </p:nvPr>
        </p:nvPicPr>
        <p:blipFill>
          <a:blip r:embed="rId3"/>
          <a:stretch>
            <a:fillRect/>
          </a:stretch>
        </p:blipFill>
        <p:spPr>
          <a:xfrm>
            <a:off x="3923928" y="20868"/>
            <a:ext cx="3600400" cy="5128486"/>
          </a:xfrm>
        </p:spPr>
      </p:pic>
      <p:sp>
        <p:nvSpPr>
          <p:cNvPr id="3" name="Title 2">
            <a:extLst>
              <a:ext uri="{FF2B5EF4-FFF2-40B4-BE49-F238E27FC236}">
                <a16:creationId xmlns:a16="http://schemas.microsoft.com/office/drawing/2014/main" id="{B1B19F46-7379-6E06-3606-018848C76C34}"/>
              </a:ext>
            </a:extLst>
          </p:cNvPr>
          <p:cNvSpPr>
            <a:spLocks noGrp="1"/>
          </p:cNvSpPr>
          <p:nvPr>
            <p:ph type="title"/>
          </p:nvPr>
        </p:nvSpPr>
        <p:spPr/>
        <p:txBody>
          <a:bodyPr/>
          <a:lstStyle/>
          <a:p>
            <a:endParaRPr lang="en-NZ"/>
          </a:p>
        </p:txBody>
      </p:sp>
      <p:sp>
        <p:nvSpPr>
          <p:cNvPr id="4" name="Text Placeholder 3">
            <a:extLst>
              <a:ext uri="{FF2B5EF4-FFF2-40B4-BE49-F238E27FC236}">
                <a16:creationId xmlns:a16="http://schemas.microsoft.com/office/drawing/2014/main" id="{ED2CBAF3-8515-96EA-D9E3-9C0BA5E9A796}"/>
              </a:ext>
            </a:extLst>
          </p:cNvPr>
          <p:cNvSpPr>
            <a:spLocks noGrp="1"/>
          </p:cNvSpPr>
          <p:nvPr>
            <p:ph type="body" sz="quarter" idx="16"/>
          </p:nvPr>
        </p:nvSpPr>
        <p:spPr/>
        <p:txBody>
          <a:bodyPr/>
          <a:lstStyle/>
          <a:p>
            <a:r>
              <a:rPr lang="en-NZ" dirty="0"/>
              <a:t>Cultivated M. </a:t>
            </a:r>
            <a:r>
              <a:rPr lang="en-NZ" dirty="0" err="1"/>
              <a:t>bartlettii</a:t>
            </a:r>
            <a:r>
              <a:rPr lang="en-NZ" dirty="0"/>
              <a:t> seem to contain diversity no longer in the wild and don’t seem to be clones</a:t>
            </a:r>
          </a:p>
        </p:txBody>
      </p:sp>
      <p:sp>
        <p:nvSpPr>
          <p:cNvPr id="5" name="Footer Placeholder 4">
            <a:extLst>
              <a:ext uri="{FF2B5EF4-FFF2-40B4-BE49-F238E27FC236}">
                <a16:creationId xmlns:a16="http://schemas.microsoft.com/office/drawing/2014/main" id="{5C7CA35A-7701-AB58-DADD-AFEE48CDD764}"/>
              </a:ext>
            </a:extLst>
          </p:cNvPr>
          <p:cNvSpPr>
            <a:spLocks noGrp="1"/>
          </p:cNvSpPr>
          <p:nvPr>
            <p:ph type="ftr" sz="quarter" idx="3"/>
          </p:nvPr>
        </p:nvSpPr>
        <p:spPr/>
        <p:txBody>
          <a:bodyPr/>
          <a:lstStyle/>
          <a:p>
            <a:r>
              <a:rPr lang="en-US"/>
              <a:t>MANAAKI WHENUA – LANDCARE RESEARCH</a:t>
            </a:r>
            <a:endParaRPr lang="en-US" dirty="0"/>
          </a:p>
        </p:txBody>
      </p:sp>
    </p:spTree>
    <p:extLst>
      <p:ext uri="{BB962C8B-B14F-4D97-AF65-F5344CB8AC3E}">
        <p14:creationId xmlns:p14="http://schemas.microsoft.com/office/powerpoint/2010/main" val="272367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97C175-05C8-0742-09C2-19D3321B124A}"/>
              </a:ext>
            </a:extLst>
          </p:cNvPr>
          <p:cNvSpPr>
            <a:spLocks noGrp="1"/>
          </p:cNvSpPr>
          <p:nvPr>
            <p:ph sz="quarter" idx="14"/>
          </p:nvPr>
        </p:nvSpPr>
        <p:spPr/>
        <p:txBody>
          <a:bodyPr/>
          <a:lstStyle/>
          <a:p>
            <a:r>
              <a:rPr lang="en-NZ" dirty="0"/>
              <a:t>Ngāti </a:t>
            </a:r>
            <a:r>
              <a:rPr lang="en-NZ" dirty="0" err="1"/>
              <a:t>kuri</a:t>
            </a:r>
            <a:endParaRPr lang="en-NZ" dirty="0"/>
          </a:p>
        </p:txBody>
      </p:sp>
      <p:sp>
        <p:nvSpPr>
          <p:cNvPr id="4" name="Title 3">
            <a:extLst>
              <a:ext uri="{FF2B5EF4-FFF2-40B4-BE49-F238E27FC236}">
                <a16:creationId xmlns:a16="http://schemas.microsoft.com/office/drawing/2014/main" id="{714AC6C0-4D50-3511-B18F-F21EE9A5CE0E}"/>
              </a:ext>
            </a:extLst>
          </p:cNvPr>
          <p:cNvSpPr>
            <a:spLocks noGrp="1"/>
          </p:cNvSpPr>
          <p:nvPr>
            <p:ph type="title"/>
          </p:nvPr>
        </p:nvSpPr>
        <p:spPr/>
        <p:txBody>
          <a:bodyPr/>
          <a:lstStyle/>
          <a:p>
            <a:r>
              <a:rPr lang="en-NZ" dirty="0"/>
              <a:t>Rātā </a:t>
            </a:r>
            <a:r>
              <a:rPr lang="en-NZ" dirty="0" err="1"/>
              <a:t>moehau</a:t>
            </a:r>
            <a:endParaRPr lang="en-NZ" dirty="0"/>
          </a:p>
        </p:txBody>
      </p:sp>
      <p:sp>
        <p:nvSpPr>
          <p:cNvPr id="5" name="Footer Placeholder 4">
            <a:extLst>
              <a:ext uri="{FF2B5EF4-FFF2-40B4-BE49-F238E27FC236}">
                <a16:creationId xmlns:a16="http://schemas.microsoft.com/office/drawing/2014/main" id="{BEFAFBBF-0AB0-683E-5ADA-DB013DAA7864}"/>
              </a:ext>
            </a:extLst>
          </p:cNvPr>
          <p:cNvSpPr>
            <a:spLocks noGrp="1"/>
          </p:cNvSpPr>
          <p:nvPr>
            <p:ph type="ftr" sz="quarter" idx="3"/>
          </p:nvPr>
        </p:nvSpPr>
        <p:spPr/>
        <p:txBody>
          <a:bodyPr/>
          <a:lstStyle/>
          <a:p>
            <a:r>
              <a:rPr lang="en-US"/>
              <a:t>MANAAKI WHENUA – LANDCARE RESEARCH</a:t>
            </a:r>
            <a:endParaRPr lang="en-US" dirty="0"/>
          </a:p>
        </p:txBody>
      </p:sp>
      <p:pic>
        <p:nvPicPr>
          <p:cNvPr id="6" name="Content Placeholder 5" descr="Close-up of a bush with white flowers&#10;&#10;Description automatically generated with low confidence">
            <a:extLst>
              <a:ext uri="{FF2B5EF4-FFF2-40B4-BE49-F238E27FC236}">
                <a16:creationId xmlns:a16="http://schemas.microsoft.com/office/drawing/2014/main" id="{F82C9580-E271-E977-8FC8-E9AB3351426C}"/>
              </a:ext>
            </a:extLst>
          </p:cNvPr>
          <p:cNvPicPr>
            <a:picLocks noGrp="1" noChangeAspect="1"/>
          </p:cNvPicPr>
          <p:nvPr>
            <p:ph idx="15"/>
          </p:nvPr>
        </p:nvPicPr>
        <p:blipFill>
          <a:blip r:embed="rId3"/>
          <a:stretch>
            <a:fillRect/>
          </a:stretch>
        </p:blipFill>
        <p:spPr>
          <a:xfrm>
            <a:off x="684213" y="1226381"/>
            <a:ext cx="5256212" cy="3501951"/>
          </a:xfrm>
          <a:prstGeom prst="rect">
            <a:avLst/>
          </a:prstGeom>
        </p:spPr>
      </p:pic>
      <p:pic>
        <p:nvPicPr>
          <p:cNvPr id="3076" name="Picture 4" descr="Rohe map for Ngāti Kurī. ">
            <a:extLst>
              <a:ext uri="{FF2B5EF4-FFF2-40B4-BE49-F238E27FC236}">
                <a16:creationId xmlns:a16="http://schemas.microsoft.com/office/drawing/2014/main" id="{D7E530D9-66CA-2EEC-8239-4F34D81C0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3104" y="1226381"/>
            <a:ext cx="2626463" cy="35019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gāti Kuri">
            <a:extLst>
              <a:ext uri="{FF2B5EF4-FFF2-40B4-BE49-F238E27FC236}">
                <a16:creationId xmlns:a16="http://schemas.microsoft.com/office/drawing/2014/main" id="{00355E51-607E-5CDD-EB9C-C49AFA947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4840" y="267494"/>
            <a:ext cx="780894" cy="7501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lank Outline Map of New Zealand — Schools at Look4">
            <a:extLst>
              <a:ext uri="{FF2B5EF4-FFF2-40B4-BE49-F238E27FC236}">
                <a16:creationId xmlns:a16="http://schemas.microsoft.com/office/drawing/2014/main" id="{53908D5F-DB17-6C91-577E-EC5CA4A7B5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707" y="3282954"/>
            <a:ext cx="1418629" cy="16668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B605F04-BC1B-4235-017C-8198B2137A2A}"/>
              </a:ext>
            </a:extLst>
          </p:cNvPr>
          <p:cNvSpPr/>
          <p:nvPr/>
        </p:nvSpPr>
        <p:spPr>
          <a:xfrm>
            <a:off x="6876256" y="3282954"/>
            <a:ext cx="72008" cy="8088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a:extLst>
              <a:ext uri="{FF2B5EF4-FFF2-40B4-BE49-F238E27FC236}">
                <a16:creationId xmlns:a16="http://schemas.microsoft.com/office/drawing/2014/main" id="{C761E5FE-ED58-1AC5-3B53-3D48479216A8}"/>
              </a:ext>
            </a:extLst>
          </p:cNvPr>
          <p:cNvSpPr txBox="1"/>
          <p:nvPr/>
        </p:nvSpPr>
        <p:spPr>
          <a:xfrm>
            <a:off x="611560" y="4722739"/>
            <a:ext cx="5472608" cy="246221"/>
          </a:xfrm>
          <a:prstGeom prst="rect">
            <a:avLst/>
          </a:prstGeom>
          <a:noFill/>
        </p:spPr>
        <p:txBody>
          <a:bodyPr wrap="square" rtlCol="0">
            <a:spAutoFit/>
          </a:bodyPr>
          <a:lstStyle/>
          <a:p>
            <a:r>
              <a:rPr lang="en-NZ" sz="1000" b="0" i="0" dirty="0">
                <a:solidFill>
                  <a:schemeClr val="tx1">
                    <a:lumMod val="50000"/>
                    <a:lumOff val="50000"/>
                  </a:schemeClr>
                </a:solidFill>
                <a:effectLst/>
                <a:latin typeface="Inter"/>
              </a:rPr>
              <a:t>Peter J. de Lange from NZPCN Licence: </a:t>
            </a:r>
            <a:r>
              <a:rPr lang="en-NZ" sz="1000" b="0" i="0" u="sng" dirty="0">
                <a:solidFill>
                  <a:schemeClr val="tx1">
                    <a:lumMod val="50000"/>
                    <a:lumOff val="50000"/>
                  </a:schemeClr>
                </a:solidFill>
                <a:effectLst/>
                <a:latin typeface="Inter"/>
                <a:hlinkClick r:id="rId7">
                  <a:extLst>
                    <a:ext uri="{A12FA001-AC4F-418D-AE19-62706E023703}">
                      <ahyp:hlinkClr xmlns:ahyp="http://schemas.microsoft.com/office/drawing/2018/hyperlinkcolor" val="tx"/>
                    </a:ext>
                  </a:extLst>
                </a:hlinkClick>
              </a:rPr>
              <a:t>CC BY-NC</a:t>
            </a:r>
            <a:r>
              <a:rPr lang="en-NZ" sz="1000" b="0" i="0" dirty="0">
                <a:solidFill>
                  <a:schemeClr val="tx1">
                    <a:lumMod val="50000"/>
                    <a:lumOff val="50000"/>
                  </a:schemeClr>
                </a:solidFill>
                <a:effectLst/>
                <a:latin typeface="Inter"/>
              </a:rPr>
              <a:t>.</a:t>
            </a:r>
            <a:endParaRPr lang="en-NZ" sz="1000" dirty="0">
              <a:solidFill>
                <a:schemeClr val="tx1">
                  <a:lumMod val="50000"/>
                  <a:lumOff val="50000"/>
                </a:schemeClr>
              </a:solidFill>
            </a:endParaRPr>
          </a:p>
        </p:txBody>
      </p:sp>
    </p:spTree>
    <p:extLst>
      <p:ext uri="{BB962C8B-B14F-4D97-AF65-F5344CB8AC3E}">
        <p14:creationId xmlns:p14="http://schemas.microsoft.com/office/powerpoint/2010/main" val="3816377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1DEA96-5E34-4E95-90C4-0FB4516F497E}"/>
              </a:ext>
            </a:extLst>
          </p:cNvPr>
          <p:cNvSpPr>
            <a:spLocks noGrp="1"/>
          </p:cNvSpPr>
          <p:nvPr>
            <p:ph type="ftr" sz="quarter" idx="3"/>
          </p:nvPr>
        </p:nvSpPr>
        <p:spPr/>
        <p:txBody>
          <a:bodyPr/>
          <a:lstStyle/>
          <a:p>
            <a:r>
              <a:rPr lang="en-US"/>
              <a:t>MANAAKI WHENUA – LANDCARE RESEARCH</a:t>
            </a:r>
            <a:endParaRPr lang="en-US" dirty="0"/>
          </a:p>
        </p:txBody>
      </p:sp>
      <p:pic>
        <p:nvPicPr>
          <p:cNvPr id="4" name="Picture 3">
            <a:extLst>
              <a:ext uri="{FF2B5EF4-FFF2-40B4-BE49-F238E27FC236}">
                <a16:creationId xmlns:a16="http://schemas.microsoft.com/office/drawing/2014/main" id="{B33015AB-8F96-436F-813C-FB4E57336C17}"/>
              </a:ext>
            </a:extLst>
          </p:cNvPr>
          <p:cNvPicPr>
            <a:picLocks noChangeAspect="1"/>
          </p:cNvPicPr>
          <p:nvPr/>
        </p:nvPicPr>
        <p:blipFill>
          <a:blip r:embed="rId2"/>
          <a:stretch>
            <a:fillRect/>
          </a:stretch>
        </p:blipFill>
        <p:spPr>
          <a:xfrm>
            <a:off x="457200" y="267494"/>
            <a:ext cx="3034680" cy="2427744"/>
          </a:xfrm>
          <a:prstGeom prst="rect">
            <a:avLst/>
          </a:prstGeom>
        </p:spPr>
      </p:pic>
      <p:pic>
        <p:nvPicPr>
          <p:cNvPr id="6" name="Picture 5">
            <a:extLst>
              <a:ext uri="{FF2B5EF4-FFF2-40B4-BE49-F238E27FC236}">
                <a16:creationId xmlns:a16="http://schemas.microsoft.com/office/drawing/2014/main" id="{84E70CAE-EAF3-4F87-B726-6CBE608B79C7}"/>
              </a:ext>
            </a:extLst>
          </p:cNvPr>
          <p:cNvPicPr>
            <a:picLocks noChangeAspect="1"/>
          </p:cNvPicPr>
          <p:nvPr/>
        </p:nvPicPr>
        <p:blipFill>
          <a:blip r:embed="rId3"/>
          <a:stretch>
            <a:fillRect/>
          </a:stretch>
        </p:blipFill>
        <p:spPr>
          <a:xfrm>
            <a:off x="4981889" y="123478"/>
            <a:ext cx="4052271" cy="5101010"/>
          </a:xfrm>
          <a:prstGeom prst="rect">
            <a:avLst/>
          </a:prstGeom>
        </p:spPr>
      </p:pic>
      <p:sp>
        <p:nvSpPr>
          <p:cNvPr id="8" name="TextBox 7">
            <a:extLst>
              <a:ext uri="{FF2B5EF4-FFF2-40B4-BE49-F238E27FC236}">
                <a16:creationId xmlns:a16="http://schemas.microsoft.com/office/drawing/2014/main" id="{FD2516DB-1EC2-4E47-B265-7641E67A4375}"/>
              </a:ext>
            </a:extLst>
          </p:cNvPr>
          <p:cNvSpPr txBox="1"/>
          <p:nvPr/>
        </p:nvSpPr>
        <p:spPr>
          <a:xfrm>
            <a:off x="482124" y="2752348"/>
            <a:ext cx="4474840" cy="2123658"/>
          </a:xfrm>
          <a:prstGeom prst="rect">
            <a:avLst/>
          </a:prstGeom>
          <a:noFill/>
        </p:spPr>
        <p:txBody>
          <a:bodyPr wrap="square">
            <a:spAutoFit/>
          </a:bodyPr>
          <a:lstStyle/>
          <a:p>
            <a:r>
              <a:rPr lang="en-NZ" sz="1200" dirty="0"/>
              <a:t>Given our results based on </a:t>
            </a:r>
            <a:r>
              <a:rPr lang="en-NZ" sz="1200" b="1" dirty="0"/>
              <a:t>40 nuclear markers </a:t>
            </a:r>
            <a:r>
              <a:rPr lang="en-NZ" sz="1200" dirty="0"/>
              <a:t>and extensive specimen sampling across the Hawaiian Islands, however, it is clear that </a:t>
            </a:r>
            <a:r>
              <a:rPr lang="en-NZ" sz="1200" b="1" dirty="0"/>
              <a:t>adding more genes derived from the same approach will not resolve the relationships in this group</a:t>
            </a:r>
            <a:r>
              <a:rPr lang="en-NZ" sz="1200" dirty="0"/>
              <a:t>. Within the archipelago, we observed </a:t>
            </a:r>
            <a:r>
              <a:rPr lang="en-NZ" sz="1200" b="1" dirty="0"/>
              <a:t>no well-supported phylogenetic structure concordant with taxonomic or morphotype boundaries, island of origin</a:t>
            </a:r>
            <a:r>
              <a:rPr lang="en-NZ" sz="1200" dirty="0"/>
              <a:t>, or any other axes of variation (e.g., </a:t>
            </a:r>
            <a:r>
              <a:rPr lang="en-NZ" sz="1200" dirty="0" err="1"/>
              <a:t>glabrous</a:t>
            </a:r>
            <a:r>
              <a:rPr lang="en-NZ" sz="1200" dirty="0"/>
              <a:t> vs. pubescent leaves). Observation of genetic </a:t>
            </a:r>
            <a:r>
              <a:rPr lang="en-NZ" sz="1200" dirty="0" err="1"/>
              <a:t>diferentiation</a:t>
            </a:r>
            <a:r>
              <a:rPr lang="en-NZ" sz="1200" dirty="0"/>
              <a:t> across islands (Percy et al. 2008) and taxa (Stacy and Sakishima 2019) through other approaches suggests that </a:t>
            </a:r>
            <a:r>
              <a:rPr lang="en-NZ" sz="1200" b="1" dirty="0"/>
              <a:t>these low-copy nuclear markers apparently lack the resolution needed for fine-scale population-level analysis</a:t>
            </a:r>
            <a:r>
              <a:rPr lang="en-NZ" sz="1200" dirty="0"/>
              <a:t>.</a:t>
            </a:r>
          </a:p>
        </p:txBody>
      </p:sp>
    </p:spTree>
    <p:extLst>
      <p:ext uri="{BB962C8B-B14F-4D97-AF65-F5344CB8AC3E}">
        <p14:creationId xmlns:p14="http://schemas.microsoft.com/office/powerpoint/2010/main" val="1284495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group of colorful bars&#10;&#10;Description automatically generated with medium confidence">
            <a:extLst>
              <a:ext uri="{FF2B5EF4-FFF2-40B4-BE49-F238E27FC236}">
                <a16:creationId xmlns:a16="http://schemas.microsoft.com/office/drawing/2014/main" id="{27159B62-5426-4E42-8335-6A185C2085D3}"/>
              </a:ext>
            </a:extLst>
          </p:cNvPr>
          <p:cNvPicPr>
            <a:picLocks noChangeAspect="1"/>
          </p:cNvPicPr>
          <p:nvPr/>
        </p:nvPicPr>
        <p:blipFill rotWithShape="1">
          <a:blip r:embed="rId2"/>
          <a:srcRect l="2938" r="49168" b="67446"/>
          <a:stretch/>
        </p:blipFill>
        <p:spPr>
          <a:xfrm>
            <a:off x="1349536" y="3936270"/>
            <a:ext cx="3381106" cy="1009015"/>
          </a:xfrm>
          <a:prstGeom prst="rect">
            <a:avLst/>
          </a:prstGeom>
        </p:spPr>
      </p:pic>
      <p:pic>
        <p:nvPicPr>
          <p:cNvPr id="9" name="Picture 8" descr="A group of colorful bars&#10;&#10;Description automatically generated with medium confidence">
            <a:extLst>
              <a:ext uri="{FF2B5EF4-FFF2-40B4-BE49-F238E27FC236}">
                <a16:creationId xmlns:a16="http://schemas.microsoft.com/office/drawing/2014/main" id="{26BEA58B-40D7-4989-B95E-9F6B1ED365CD}"/>
              </a:ext>
            </a:extLst>
          </p:cNvPr>
          <p:cNvPicPr>
            <a:picLocks noChangeAspect="1"/>
          </p:cNvPicPr>
          <p:nvPr/>
        </p:nvPicPr>
        <p:blipFill rotWithShape="1">
          <a:blip r:embed="rId2"/>
          <a:srcRect l="50946" r="19763" b="66298"/>
          <a:stretch/>
        </p:blipFill>
        <p:spPr>
          <a:xfrm>
            <a:off x="1422504" y="398902"/>
            <a:ext cx="1997368" cy="1009016"/>
          </a:xfrm>
          <a:prstGeom prst="rect">
            <a:avLst/>
          </a:prstGeom>
        </p:spPr>
      </p:pic>
      <p:pic>
        <p:nvPicPr>
          <p:cNvPr id="11" name="Picture 10" descr="A group of colorful bars&#10;&#10;Description automatically generated with medium confidence">
            <a:extLst>
              <a:ext uri="{FF2B5EF4-FFF2-40B4-BE49-F238E27FC236}">
                <a16:creationId xmlns:a16="http://schemas.microsoft.com/office/drawing/2014/main" id="{2DAD110E-05FE-4FC8-85C2-61B95BCE93F6}"/>
              </a:ext>
            </a:extLst>
          </p:cNvPr>
          <p:cNvPicPr>
            <a:picLocks noChangeAspect="1"/>
          </p:cNvPicPr>
          <p:nvPr/>
        </p:nvPicPr>
        <p:blipFill rotWithShape="1">
          <a:blip r:embed="rId2"/>
          <a:srcRect l="80595" r="5063" b="67246"/>
          <a:stretch/>
        </p:blipFill>
        <p:spPr>
          <a:xfrm>
            <a:off x="1420297" y="2966828"/>
            <a:ext cx="1019241" cy="1022048"/>
          </a:xfrm>
          <a:prstGeom prst="rect">
            <a:avLst/>
          </a:prstGeom>
        </p:spPr>
      </p:pic>
      <p:pic>
        <p:nvPicPr>
          <p:cNvPr id="13" name="Picture 12" descr="A group of colorful bars&#10;&#10;Description automatically generated with medium confidence">
            <a:extLst>
              <a:ext uri="{FF2B5EF4-FFF2-40B4-BE49-F238E27FC236}">
                <a16:creationId xmlns:a16="http://schemas.microsoft.com/office/drawing/2014/main" id="{7AAC02F6-F97D-4AA2-B2D3-875FF44B50CD}"/>
              </a:ext>
            </a:extLst>
          </p:cNvPr>
          <p:cNvPicPr>
            <a:picLocks noChangeAspect="1"/>
          </p:cNvPicPr>
          <p:nvPr/>
        </p:nvPicPr>
        <p:blipFill rotWithShape="1">
          <a:blip r:embed="rId2"/>
          <a:srcRect l="2635" t="32755" r="25141" b="34909"/>
          <a:stretch/>
        </p:blipFill>
        <p:spPr>
          <a:xfrm>
            <a:off x="1333693" y="1207230"/>
            <a:ext cx="5081232" cy="998844"/>
          </a:xfrm>
          <a:prstGeom prst="rect">
            <a:avLst/>
          </a:prstGeom>
        </p:spPr>
      </p:pic>
      <p:pic>
        <p:nvPicPr>
          <p:cNvPr id="15" name="Picture 14" descr="A group of colorful bars&#10;&#10;Description automatically generated with medium confidence">
            <a:extLst>
              <a:ext uri="{FF2B5EF4-FFF2-40B4-BE49-F238E27FC236}">
                <a16:creationId xmlns:a16="http://schemas.microsoft.com/office/drawing/2014/main" id="{CA8C678E-F942-4377-8306-5CE71D80C0CA}"/>
              </a:ext>
            </a:extLst>
          </p:cNvPr>
          <p:cNvPicPr>
            <a:picLocks noChangeAspect="1"/>
          </p:cNvPicPr>
          <p:nvPr/>
        </p:nvPicPr>
        <p:blipFill rotWithShape="1">
          <a:blip r:embed="rId2"/>
          <a:srcRect l="72954" t="34909" b="37066"/>
          <a:stretch/>
        </p:blipFill>
        <p:spPr>
          <a:xfrm>
            <a:off x="1420297" y="2170515"/>
            <a:ext cx="2050161" cy="855980"/>
          </a:xfrm>
          <a:prstGeom prst="rect">
            <a:avLst/>
          </a:prstGeom>
        </p:spPr>
      </p:pic>
      <p:pic>
        <p:nvPicPr>
          <p:cNvPr id="17" name="Picture 16" descr="A group of colorful bars&#10;&#10;Description automatically generated with medium confidence">
            <a:extLst>
              <a:ext uri="{FF2B5EF4-FFF2-40B4-BE49-F238E27FC236}">
                <a16:creationId xmlns:a16="http://schemas.microsoft.com/office/drawing/2014/main" id="{D8F58041-A06B-4208-81B9-7CBBBA5861CE}"/>
              </a:ext>
            </a:extLst>
          </p:cNvPr>
          <p:cNvPicPr>
            <a:picLocks noChangeAspect="1"/>
          </p:cNvPicPr>
          <p:nvPr/>
        </p:nvPicPr>
        <p:blipFill rotWithShape="1">
          <a:blip r:embed="rId2"/>
          <a:srcRect l="3471" t="65707" r="86615" b="2909"/>
          <a:stretch/>
        </p:blipFill>
        <p:spPr>
          <a:xfrm>
            <a:off x="3079340" y="2115601"/>
            <a:ext cx="775618" cy="941700"/>
          </a:xfrm>
          <a:prstGeom prst="rect">
            <a:avLst/>
          </a:prstGeom>
        </p:spPr>
      </p:pic>
      <p:pic>
        <p:nvPicPr>
          <p:cNvPr id="1026" name="Picture 2" descr="A map of Hawai'i's main islands">
            <a:extLst>
              <a:ext uri="{FF2B5EF4-FFF2-40B4-BE49-F238E27FC236}">
                <a16:creationId xmlns:a16="http://schemas.microsoft.com/office/drawing/2014/main" id="{5839B1BC-6AE6-4CA9-AE96-355EA8CF2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043" y="2501804"/>
            <a:ext cx="3273814" cy="212479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4E5D31-CF02-44D1-AF8C-0C082BFEEAB1}"/>
              </a:ext>
            </a:extLst>
          </p:cNvPr>
          <p:cNvSpPr txBox="1"/>
          <p:nvPr/>
        </p:nvSpPr>
        <p:spPr>
          <a:xfrm>
            <a:off x="5181150" y="341874"/>
            <a:ext cx="2467549" cy="646331"/>
          </a:xfrm>
          <a:prstGeom prst="rect">
            <a:avLst/>
          </a:prstGeom>
          <a:noFill/>
        </p:spPr>
        <p:txBody>
          <a:bodyPr wrap="square" rtlCol="0">
            <a:spAutoFit/>
          </a:bodyPr>
          <a:lstStyle/>
          <a:p>
            <a:r>
              <a:rPr lang="en-NZ" dirty="0"/>
              <a:t>… not if you analyse the data as alleles</a:t>
            </a:r>
          </a:p>
        </p:txBody>
      </p:sp>
      <p:sp>
        <p:nvSpPr>
          <p:cNvPr id="24" name="TextBox 23">
            <a:extLst>
              <a:ext uri="{FF2B5EF4-FFF2-40B4-BE49-F238E27FC236}">
                <a16:creationId xmlns:a16="http://schemas.microsoft.com/office/drawing/2014/main" id="{3CD6C245-F3B7-4022-B877-A67103213F05}"/>
              </a:ext>
            </a:extLst>
          </p:cNvPr>
          <p:cNvSpPr txBox="1"/>
          <p:nvPr/>
        </p:nvSpPr>
        <p:spPr>
          <a:xfrm>
            <a:off x="323528" y="617169"/>
            <a:ext cx="2467549" cy="369332"/>
          </a:xfrm>
          <a:prstGeom prst="rect">
            <a:avLst/>
          </a:prstGeom>
          <a:noFill/>
        </p:spPr>
        <p:txBody>
          <a:bodyPr wrap="square" rtlCol="0">
            <a:spAutoFit/>
          </a:bodyPr>
          <a:lstStyle/>
          <a:p>
            <a:r>
              <a:rPr lang="en-NZ" dirty="0" err="1"/>
              <a:t>Kaua’i</a:t>
            </a:r>
            <a:endParaRPr lang="en-NZ" dirty="0"/>
          </a:p>
        </p:txBody>
      </p:sp>
      <p:sp>
        <p:nvSpPr>
          <p:cNvPr id="25" name="TextBox 24">
            <a:extLst>
              <a:ext uri="{FF2B5EF4-FFF2-40B4-BE49-F238E27FC236}">
                <a16:creationId xmlns:a16="http://schemas.microsoft.com/office/drawing/2014/main" id="{EC558C18-1F8E-4497-AA02-069C1FAC9F8B}"/>
              </a:ext>
            </a:extLst>
          </p:cNvPr>
          <p:cNvSpPr txBox="1"/>
          <p:nvPr/>
        </p:nvSpPr>
        <p:spPr>
          <a:xfrm>
            <a:off x="323528" y="1392427"/>
            <a:ext cx="2467549" cy="369332"/>
          </a:xfrm>
          <a:prstGeom prst="rect">
            <a:avLst/>
          </a:prstGeom>
          <a:noFill/>
        </p:spPr>
        <p:txBody>
          <a:bodyPr wrap="square" rtlCol="0">
            <a:spAutoFit/>
          </a:bodyPr>
          <a:lstStyle/>
          <a:p>
            <a:r>
              <a:rPr lang="en-NZ" dirty="0" err="1"/>
              <a:t>O’ahu</a:t>
            </a:r>
            <a:endParaRPr lang="en-NZ" dirty="0"/>
          </a:p>
        </p:txBody>
      </p:sp>
      <p:sp>
        <p:nvSpPr>
          <p:cNvPr id="26" name="TextBox 25">
            <a:extLst>
              <a:ext uri="{FF2B5EF4-FFF2-40B4-BE49-F238E27FC236}">
                <a16:creationId xmlns:a16="http://schemas.microsoft.com/office/drawing/2014/main" id="{4C7ECC29-AC9F-436D-B487-BE2F4023ED2C}"/>
              </a:ext>
            </a:extLst>
          </p:cNvPr>
          <p:cNvSpPr txBox="1"/>
          <p:nvPr/>
        </p:nvSpPr>
        <p:spPr>
          <a:xfrm>
            <a:off x="309050" y="2317693"/>
            <a:ext cx="2467549" cy="369332"/>
          </a:xfrm>
          <a:prstGeom prst="rect">
            <a:avLst/>
          </a:prstGeom>
          <a:noFill/>
        </p:spPr>
        <p:txBody>
          <a:bodyPr wrap="square" rtlCol="0">
            <a:spAutoFit/>
          </a:bodyPr>
          <a:lstStyle/>
          <a:p>
            <a:r>
              <a:rPr lang="en-NZ" dirty="0" err="1"/>
              <a:t>Moloka’i</a:t>
            </a:r>
            <a:endParaRPr lang="en-NZ" dirty="0"/>
          </a:p>
        </p:txBody>
      </p:sp>
      <p:sp>
        <p:nvSpPr>
          <p:cNvPr id="27" name="TextBox 26">
            <a:extLst>
              <a:ext uri="{FF2B5EF4-FFF2-40B4-BE49-F238E27FC236}">
                <a16:creationId xmlns:a16="http://schemas.microsoft.com/office/drawing/2014/main" id="{A36E662A-879A-4774-8B85-4172F22BD06F}"/>
              </a:ext>
            </a:extLst>
          </p:cNvPr>
          <p:cNvSpPr txBox="1"/>
          <p:nvPr/>
        </p:nvSpPr>
        <p:spPr>
          <a:xfrm>
            <a:off x="309051" y="3293186"/>
            <a:ext cx="2467549" cy="369332"/>
          </a:xfrm>
          <a:prstGeom prst="rect">
            <a:avLst/>
          </a:prstGeom>
          <a:noFill/>
        </p:spPr>
        <p:txBody>
          <a:bodyPr wrap="square" rtlCol="0">
            <a:spAutoFit/>
          </a:bodyPr>
          <a:lstStyle/>
          <a:p>
            <a:r>
              <a:rPr lang="en-NZ" dirty="0"/>
              <a:t>Maui</a:t>
            </a:r>
          </a:p>
        </p:txBody>
      </p:sp>
      <p:sp>
        <p:nvSpPr>
          <p:cNvPr id="28" name="TextBox 27">
            <a:extLst>
              <a:ext uri="{FF2B5EF4-FFF2-40B4-BE49-F238E27FC236}">
                <a16:creationId xmlns:a16="http://schemas.microsoft.com/office/drawing/2014/main" id="{5A6FFE60-0AB1-418C-AB22-05CEA4C340D8}"/>
              </a:ext>
            </a:extLst>
          </p:cNvPr>
          <p:cNvSpPr txBox="1"/>
          <p:nvPr/>
        </p:nvSpPr>
        <p:spPr>
          <a:xfrm>
            <a:off x="251520" y="4225705"/>
            <a:ext cx="2467549" cy="369332"/>
          </a:xfrm>
          <a:prstGeom prst="rect">
            <a:avLst/>
          </a:prstGeom>
          <a:noFill/>
        </p:spPr>
        <p:txBody>
          <a:bodyPr wrap="square" rtlCol="0">
            <a:spAutoFit/>
          </a:bodyPr>
          <a:lstStyle/>
          <a:p>
            <a:r>
              <a:rPr lang="en-NZ" dirty="0"/>
              <a:t>Hawai’i</a:t>
            </a:r>
          </a:p>
        </p:txBody>
      </p:sp>
    </p:spTree>
    <p:extLst>
      <p:ext uri="{BB962C8B-B14F-4D97-AF65-F5344CB8AC3E}">
        <p14:creationId xmlns:p14="http://schemas.microsoft.com/office/powerpoint/2010/main" val="2530367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F62E97-E9D8-803E-4290-F12959B9991D}"/>
              </a:ext>
            </a:extLst>
          </p:cNvPr>
          <p:cNvSpPr>
            <a:spLocks noGrp="1"/>
          </p:cNvSpPr>
          <p:nvPr>
            <p:ph idx="13"/>
          </p:nvPr>
        </p:nvSpPr>
        <p:spPr/>
        <p:txBody>
          <a:bodyPr/>
          <a:lstStyle/>
          <a:p>
            <a:endParaRPr lang="en-NZ" dirty="0"/>
          </a:p>
        </p:txBody>
      </p:sp>
      <p:sp>
        <p:nvSpPr>
          <p:cNvPr id="3" name="Title 2">
            <a:extLst>
              <a:ext uri="{FF2B5EF4-FFF2-40B4-BE49-F238E27FC236}">
                <a16:creationId xmlns:a16="http://schemas.microsoft.com/office/drawing/2014/main" id="{46F29EC5-E421-251B-A8EF-DB7CD1CEE8EA}"/>
              </a:ext>
            </a:extLst>
          </p:cNvPr>
          <p:cNvSpPr>
            <a:spLocks noGrp="1"/>
          </p:cNvSpPr>
          <p:nvPr>
            <p:ph type="title"/>
          </p:nvPr>
        </p:nvSpPr>
        <p:spPr/>
        <p:txBody>
          <a:bodyPr/>
          <a:lstStyle/>
          <a:p>
            <a:r>
              <a:rPr lang="en-NZ" dirty="0"/>
              <a:t>What next?</a:t>
            </a:r>
          </a:p>
        </p:txBody>
      </p:sp>
      <p:sp>
        <p:nvSpPr>
          <p:cNvPr id="4" name="Text Placeholder 3">
            <a:extLst>
              <a:ext uri="{FF2B5EF4-FFF2-40B4-BE49-F238E27FC236}">
                <a16:creationId xmlns:a16="http://schemas.microsoft.com/office/drawing/2014/main" id="{0174EA99-8218-1C87-7126-AD86F73C9D39}"/>
              </a:ext>
            </a:extLst>
          </p:cNvPr>
          <p:cNvSpPr>
            <a:spLocks noGrp="1"/>
          </p:cNvSpPr>
          <p:nvPr>
            <p:ph type="body" sz="quarter" idx="16"/>
          </p:nvPr>
        </p:nvSpPr>
        <p:spPr/>
        <p:txBody>
          <a:bodyPr/>
          <a:lstStyle/>
          <a:p>
            <a:r>
              <a:rPr lang="en-NZ" dirty="0"/>
              <a:t>Population genetics of other </a:t>
            </a:r>
            <a:r>
              <a:rPr lang="en-NZ" i="1" dirty="0" err="1"/>
              <a:t>Metrosideros</a:t>
            </a:r>
            <a:endParaRPr lang="en-NZ" i="1" dirty="0"/>
          </a:p>
          <a:p>
            <a:r>
              <a:rPr lang="en-NZ" sz="1400" i="1" dirty="0"/>
              <a:t>M. </a:t>
            </a:r>
            <a:r>
              <a:rPr lang="en-NZ" sz="1400" i="1" dirty="0" err="1"/>
              <a:t>albiflora</a:t>
            </a:r>
            <a:r>
              <a:rPr lang="en-NZ" sz="1400" i="1" dirty="0"/>
              <a:t> </a:t>
            </a:r>
          </a:p>
          <a:p>
            <a:r>
              <a:rPr lang="en-NZ" sz="1400" i="1" dirty="0"/>
              <a:t>M. </a:t>
            </a:r>
            <a:r>
              <a:rPr lang="en-NZ" sz="1400" i="1" dirty="0" err="1"/>
              <a:t>excelsa</a:t>
            </a:r>
            <a:r>
              <a:rPr lang="en-NZ" sz="1400" dirty="0"/>
              <a:t> (</a:t>
            </a:r>
            <a:r>
              <a:rPr lang="en-NZ" sz="1400" dirty="0" err="1"/>
              <a:t>pohutukawa</a:t>
            </a:r>
            <a:r>
              <a:rPr lang="en-NZ" sz="1400" dirty="0"/>
              <a:t>)</a:t>
            </a:r>
          </a:p>
          <a:p>
            <a:endParaRPr lang="en-NZ" i="1" dirty="0"/>
          </a:p>
          <a:p>
            <a:endParaRPr lang="en-NZ" i="1" dirty="0"/>
          </a:p>
          <a:p>
            <a:endParaRPr lang="en-NZ" i="1" dirty="0"/>
          </a:p>
          <a:p>
            <a:endParaRPr lang="en-NZ" dirty="0"/>
          </a:p>
        </p:txBody>
      </p:sp>
      <p:sp>
        <p:nvSpPr>
          <p:cNvPr id="5" name="Footer Placeholder 4">
            <a:extLst>
              <a:ext uri="{FF2B5EF4-FFF2-40B4-BE49-F238E27FC236}">
                <a16:creationId xmlns:a16="http://schemas.microsoft.com/office/drawing/2014/main" id="{AF23E482-FEFD-1BED-37E9-201E973E6933}"/>
              </a:ext>
            </a:extLst>
          </p:cNvPr>
          <p:cNvSpPr>
            <a:spLocks noGrp="1"/>
          </p:cNvSpPr>
          <p:nvPr>
            <p:ph type="ftr" sz="quarter" idx="3"/>
          </p:nvPr>
        </p:nvSpPr>
        <p:spPr/>
        <p:txBody>
          <a:bodyPr/>
          <a:lstStyle/>
          <a:p>
            <a:r>
              <a:rPr lang="en-US"/>
              <a:t>MANAAKI WHENUA – LANDCARE RESEARCH</a:t>
            </a:r>
            <a:endParaRPr lang="en-US" dirty="0"/>
          </a:p>
        </p:txBody>
      </p:sp>
      <p:pic>
        <p:nvPicPr>
          <p:cNvPr id="7" name="Picture 6" descr="Metrosideros kermadecensis">
            <a:extLst>
              <a:ext uri="{FF2B5EF4-FFF2-40B4-BE49-F238E27FC236}">
                <a16:creationId xmlns:a16="http://schemas.microsoft.com/office/drawing/2014/main" id="{2B9E439A-4829-BA33-FA94-C8244C7C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993" y="798282"/>
            <a:ext cx="1875235" cy="1875235"/>
          </a:xfrm>
          <a:prstGeom prst="rect">
            <a:avLst/>
          </a:prstGeom>
          <a:extLst>
            <a:ext uri="{909E8E84-426E-40DD-AFC4-6F175D3DCCD1}">
              <a14:hiddenFill xmlns:a14="http://schemas.microsoft.com/office/drawing/2010/main">
                <a:solidFill>
                  <a:srgbClr val="FFFFFF"/>
                </a:solidFill>
              </a14:hiddenFill>
            </a:ext>
          </a:extLst>
        </p:spPr>
      </p:pic>
      <p:pic>
        <p:nvPicPr>
          <p:cNvPr id="8" name="Picture 16">
            <a:hlinkClick r:id="rId4"/>
            <a:extLst>
              <a:ext uri="{FF2B5EF4-FFF2-40B4-BE49-F238E27FC236}">
                <a16:creationId xmlns:a16="http://schemas.microsoft.com/office/drawing/2014/main" id="{3B84DE69-3844-F123-EA25-33BC0E70CD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9954" y="798282"/>
            <a:ext cx="1875235" cy="1875235"/>
          </a:xfrm>
          <a:prstGeom prst="rect">
            <a:avLst/>
          </a:prstGeom>
          <a:extLst>
            <a:ext uri="{909E8E84-426E-40DD-AFC4-6F175D3DCCD1}">
              <a14:hiddenFill xmlns:a14="http://schemas.microsoft.com/office/drawing/2010/main">
                <a:solidFill>
                  <a:srgbClr val="FFFFFF"/>
                </a:solidFill>
              </a14:hiddenFill>
            </a:ext>
          </a:extLst>
        </p:spPr>
      </p:pic>
      <p:pic>
        <p:nvPicPr>
          <p:cNvPr id="12" name="Picture 4" descr="Metrosideros excelsa">
            <a:extLst>
              <a:ext uri="{FF2B5EF4-FFF2-40B4-BE49-F238E27FC236}">
                <a16:creationId xmlns:a16="http://schemas.microsoft.com/office/drawing/2014/main" id="{E654E343-D450-0FE7-368F-7043C7A192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6032" y="2725903"/>
            <a:ext cx="1875235" cy="1875235"/>
          </a:xfrm>
          <a:prstGeom prst="rect">
            <a:avLst/>
          </a:prstGeom>
          <a:extLst>
            <a:ext uri="{909E8E84-426E-40DD-AFC4-6F175D3DCCD1}">
              <a14:hiddenFill xmlns:a14="http://schemas.microsoft.com/office/drawing/2010/main">
                <a:solidFill>
                  <a:srgbClr val="FFFFFF"/>
                </a:solidFill>
              </a14:hiddenFill>
            </a:ext>
          </a:extLst>
        </p:spPr>
      </p:pic>
      <p:pic>
        <p:nvPicPr>
          <p:cNvPr id="13" name="Picture 12" descr="Metrosideros umbellata">
            <a:extLst>
              <a:ext uri="{FF2B5EF4-FFF2-40B4-BE49-F238E27FC236}">
                <a16:creationId xmlns:a16="http://schemas.microsoft.com/office/drawing/2014/main" id="{D77E1136-0047-E902-C0AA-B57ADA813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2993" y="2725903"/>
            <a:ext cx="1875235" cy="1875235"/>
          </a:xfrm>
          <a:prstGeom prst="rect">
            <a:avLst/>
          </a:prstGeom>
          <a:extLst>
            <a:ext uri="{909E8E84-426E-40DD-AFC4-6F175D3DCCD1}">
              <a14:hiddenFill xmlns:a14="http://schemas.microsoft.com/office/drawing/2010/main">
                <a:solidFill>
                  <a:srgbClr val="FFFFFF"/>
                </a:solidFill>
              </a14:hiddenFill>
            </a:ext>
          </a:extLst>
        </p:spPr>
      </p:pic>
      <p:pic>
        <p:nvPicPr>
          <p:cNvPr id="14" name="Picture 12" descr="Metrosideros carminea">
            <a:extLst>
              <a:ext uri="{FF2B5EF4-FFF2-40B4-BE49-F238E27FC236}">
                <a16:creationId xmlns:a16="http://schemas.microsoft.com/office/drawing/2014/main" id="{6EF5951C-5798-A0E3-E472-E8C54EFD98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9954" y="2725903"/>
            <a:ext cx="1875235" cy="1875235"/>
          </a:xfrm>
          <a:prstGeom prst="rect">
            <a:avLst/>
          </a:prstGeom>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195EE11-4CC0-3AC4-265A-C6EF916E1624}"/>
              </a:ext>
            </a:extLst>
          </p:cNvPr>
          <p:cNvSpPr txBox="1"/>
          <p:nvPr/>
        </p:nvSpPr>
        <p:spPr>
          <a:xfrm>
            <a:off x="3354711" y="501346"/>
            <a:ext cx="5748584" cy="300082"/>
          </a:xfrm>
          <a:prstGeom prst="rect">
            <a:avLst/>
          </a:prstGeom>
          <a:noFill/>
        </p:spPr>
        <p:txBody>
          <a:bodyPr wrap="square" rtlCol="0">
            <a:spAutoFit/>
          </a:bodyPr>
          <a:lstStyle/>
          <a:p>
            <a:r>
              <a:rPr lang="en-NZ" sz="1350" i="1" dirty="0"/>
              <a:t>M. </a:t>
            </a:r>
            <a:r>
              <a:rPr lang="en-NZ" sz="1350" i="1" dirty="0" err="1"/>
              <a:t>albiflora</a:t>
            </a:r>
            <a:r>
              <a:rPr lang="en-NZ" sz="1350" i="1" dirty="0"/>
              <a:t>		M. </a:t>
            </a:r>
            <a:r>
              <a:rPr lang="en-NZ" sz="1350" i="1" dirty="0" err="1"/>
              <a:t>kermadecensis</a:t>
            </a:r>
            <a:r>
              <a:rPr lang="en-NZ" sz="1350" dirty="0"/>
              <a:t>	    </a:t>
            </a:r>
            <a:r>
              <a:rPr lang="en-NZ" sz="1350" i="1" dirty="0"/>
              <a:t>M. </a:t>
            </a:r>
            <a:r>
              <a:rPr lang="en-NZ" sz="1350" i="1" dirty="0" err="1"/>
              <a:t>perforata</a:t>
            </a:r>
            <a:endParaRPr lang="en-NZ" sz="1350" i="1" dirty="0"/>
          </a:p>
        </p:txBody>
      </p:sp>
      <p:sp>
        <p:nvSpPr>
          <p:cNvPr id="17" name="TextBox 16">
            <a:extLst>
              <a:ext uri="{FF2B5EF4-FFF2-40B4-BE49-F238E27FC236}">
                <a16:creationId xmlns:a16="http://schemas.microsoft.com/office/drawing/2014/main" id="{5214A9F0-4A0A-8E8B-7DA8-57076BAB795F}"/>
              </a:ext>
            </a:extLst>
          </p:cNvPr>
          <p:cNvSpPr txBox="1"/>
          <p:nvPr/>
        </p:nvSpPr>
        <p:spPr>
          <a:xfrm>
            <a:off x="3398764" y="4653524"/>
            <a:ext cx="5704532" cy="300082"/>
          </a:xfrm>
          <a:prstGeom prst="rect">
            <a:avLst/>
          </a:prstGeom>
          <a:noFill/>
        </p:spPr>
        <p:txBody>
          <a:bodyPr wrap="square" rtlCol="0">
            <a:spAutoFit/>
          </a:bodyPr>
          <a:lstStyle/>
          <a:p>
            <a:r>
              <a:rPr lang="en-NZ" sz="1350" i="1" dirty="0"/>
              <a:t>M. </a:t>
            </a:r>
            <a:r>
              <a:rPr lang="en-NZ" sz="1350" i="1" dirty="0" err="1"/>
              <a:t>excelsa</a:t>
            </a:r>
            <a:r>
              <a:rPr lang="en-NZ" sz="1350" i="1" dirty="0"/>
              <a:t>    </a:t>
            </a:r>
            <a:r>
              <a:rPr lang="en-NZ" sz="1350" dirty="0"/>
              <a:t>                        </a:t>
            </a:r>
            <a:r>
              <a:rPr lang="en-NZ" sz="1350" i="1" dirty="0"/>
              <a:t>M.  </a:t>
            </a:r>
            <a:r>
              <a:rPr lang="en-NZ" sz="1350" i="1" dirty="0" err="1"/>
              <a:t>umbellata</a:t>
            </a:r>
            <a:r>
              <a:rPr lang="en-NZ" sz="1350" dirty="0"/>
              <a:t>                         </a:t>
            </a:r>
            <a:r>
              <a:rPr lang="en-NZ" sz="1350" i="1" dirty="0"/>
              <a:t> M. </a:t>
            </a:r>
            <a:r>
              <a:rPr lang="en-NZ" sz="1350" i="1" dirty="0" err="1"/>
              <a:t>carminea</a:t>
            </a:r>
            <a:endParaRPr lang="en-NZ" sz="1350" i="1" dirty="0"/>
          </a:p>
        </p:txBody>
      </p:sp>
      <p:pic>
        <p:nvPicPr>
          <p:cNvPr id="3074" name="Picture 2">
            <a:extLst>
              <a:ext uri="{FF2B5EF4-FFF2-40B4-BE49-F238E27FC236}">
                <a16:creationId xmlns:a16="http://schemas.microsoft.com/office/drawing/2014/main" id="{9B50520D-51E6-D555-7A8C-245FC0A893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7250"/>
          <a:stretch/>
        </p:blipFill>
        <p:spPr bwMode="auto">
          <a:xfrm>
            <a:off x="3336032" y="798282"/>
            <a:ext cx="1875235" cy="187523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A355E88-FB9B-F060-4067-9C21C42C1863}"/>
              </a:ext>
            </a:extLst>
          </p:cNvPr>
          <p:cNvSpPr txBox="1"/>
          <p:nvPr/>
        </p:nvSpPr>
        <p:spPr>
          <a:xfrm>
            <a:off x="4123892" y="4926645"/>
            <a:ext cx="6048672" cy="246221"/>
          </a:xfrm>
          <a:prstGeom prst="rect">
            <a:avLst/>
          </a:prstGeom>
          <a:noFill/>
        </p:spPr>
        <p:txBody>
          <a:bodyPr wrap="square">
            <a:spAutoFit/>
          </a:bodyPr>
          <a:lstStyle/>
          <a:p>
            <a:r>
              <a:rPr lang="en-NZ" sz="1000" dirty="0">
                <a:solidFill>
                  <a:schemeClr val="tx1">
                    <a:lumMod val="50000"/>
                    <a:lumOff val="50000"/>
                  </a:schemeClr>
                </a:solidFill>
              </a:rPr>
              <a:t>Colin Ogle, Gillian Crowcroft, John Barkla, Jeremy Rolfe </a:t>
            </a:r>
            <a:r>
              <a:rPr lang="en-NZ" sz="1000" b="0" i="0" dirty="0">
                <a:solidFill>
                  <a:schemeClr val="tx1">
                    <a:lumMod val="50000"/>
                    <a:lumOff val="50000"/>
                  </a:schemeClr>
                </a:solidFill>
                <a:effectLst/>
                <a:latin typeface="Inter"/>
              </a:rPr>
              <a:t>sourced from NZPCN Licence: </a:t>
            </a:r>
            <a:r>
              <a:rPr lang="en-NZ" sz="1000" b="0" i="0" u="sng" dirty="0">
                <a:solidFill>
                  <a:schemeClr val="tx1">
                    <a:lumMod val="50000"/>
                    <a:lumOff val="50000"/>
                  </a:schemeClr>
                </a:solidFill>
                <a:effectLst/>
                <a:latin typeface="Inter"/>
                <a:hlinkClick r:id="rId10">
                  <a:extLst>
                    <a:ext uri="{A12FA001-AC4F-418D-AE19-62706E023703}">
                      <ahyp:hlinkClr xmlns:ahyp="http://schemas.microsoft.com/office/drawing/2018/hyperlinkcolor" val="tx"/>
                    </a:ext>
                  </a:extLst>
                </a:hlinkClick>
              </a:rPr>
              <a:t>CC BY-NC</a:t>
            </a:r>
            <a:endParaRPr lang="en-NZ" sz="1800" dirty="0">
              <a:solidFill>
                <a:schemeClr val="tx1">
                  <a:lumMod val="50000"/>
                  <a:lumOff val="50000"/>
                </a:schemeClr>
              </a:solidFill>
            </a:endParaRPr>
          </a:p>
        </p:txBody>
      </p:sp>
    </p:spTree>
    <p:extLst>
      <p:ext uri="{BB962C8B-B14F-4D97-AF65-F5344CB8AC3E}">
        <p14:creationId xmlns:p14="http://schemas.microsoft.com/office/powerpoint/2010/main" val="2094578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lose-up of white flowers on a branch&#10;&#10;Description automatically generated with medium confidence">
            <a:extLst>
              <a:ext uri="{FF2B5EF4-FFF2-40B4-BE49-F238E27FC236}">
                <a16:creationId xmlns:a16="http://schemas.microsoft.com/office/drawing/2014/main" id="{92823537-EA1B-F399-1D5E-079D66103C74}"/>
              </a:ext>
            </a:extLst>
          </p:cNvPr>
          <p:cNvPicPr>
            <a:picLocks noGrp="1" noChangeAspect="1"/>
          </p:cNvPicPr>
          <p:nvPr>
            <p:ph idx="13"/>
          </p:nvPr>
        </p:nvPicPr>
        <p:blipFill>
          <a:blip r:embed="rId2"/>
          <a:stretch>
            <a:fillRect/>
          </a:stretch>
        </p:blipFill>
        <p:spPr>
          <a:xfrm>
            <a:off x="5364087" y="1491631"/>
            <a:ext cx="3274967" cy="2456226"/>
          </a:xfrm>
        </p:spPr>
      </p:pic>
      <p:sp>
        <p:nvSpPr>
          <p:cNvPr id="3" name="Title 2">
            <a:extLst>
              <a:ext uri="{FF2B5EF4-FFF2-40B4-BE49-F238E27FC236}">
                <a16:creationId xmlns:a16="http://schemas.microsoft.com/office/drawing/2014/main" id="{CDD7B2C2-3235-4B7A-A5D7-E610EA5125A4}"/>
              </a:ext>
            </a:extLst>
          </p:cNvPr>
          <p:cNvSpPr>
            <a:spLocks noGrp="1"/>
          </p:cNvSpPr>
          <p:nvPr>
            <p:ph type="title"/>
          </p:nvPr>
        </p:nvSpPr>
        <p:spPr/>
        <p:txBody>
          <a:bodyPr/>
          <a:lstStyle/>
          <a:p>
            <a:r>
              <a:rPr lang="en-NZ" dirty="0"/>
              <a:t>What next?</a:t>
            </a:r>
          </a:p>
        </p:txBody>
      </p:sp>
      <p:sp>
        <p:nvSpPr>
          <p:cNvPr id="4" name="Text Placeholder 3">
            <a:extLst>
              <a:ext uri="{FF2B5EF4-FFF2-40B4-BE49-F238E27FC236}">
                <a16:creationId xmlns:a16="http://schemas.microsoft.com/office/drawing/2014/main" id="{0495F55A-C442-2125-5388-8DB834A5D92D}"/>
              </a:ext>
            </a:extLst>
          </p:cNvPr>
          <p:cNvSpPr>
            <a:spLocks noGrp="1"/>
          </p:cNvSpPr>
          <p:nvPr>
            <p:ph type="body" sz="quarter" idx="16"/>
          </p:nvPr>
        </p:nvSpPr>
        <p:spPr/>
        <p:txBody>
          <a:bodyPr/>
          <a:lstStyle/>
          <a:p>
            <a:r>
              <a:rPr lang="en-NZ" dirty="0"/>
              <a:t>Resistance to myrtle rust</a:t>
            </a:r>
          </a:p>
          <a:p>
            <a:endParaRPr lang="en-NZ" dirty="0"/>
          </a:p>
        </p:txBody>
      </p:sp>
      <p:sp>
        <p:nvSpPr>
          <p:cNvPr id="5" name="Footer Placeholder 4">
            <a:extLst>
              <a:ext uri="{FF2B5EF4-FFF2-40B4-BE49-F238E27FC236}">
                <a16:creationId xmlns:a16="http://schemas.microsoft.com/office/drawing/2014/main" id="{8FCE00E1-E076-5697-E98B-6345FE25108A}"/>
              </a:ext>
            </a:extLst>
          </p:cNvPr>
          <p:cNvSpPr>
            <a:spLocks noGrp="1"/>
          </p:cNvSpPr>
          <p:nvPr>
            <p:ph type="ftr" sz="quarter" idx="3"/>
          </p:nvPr>
        </p:nvSpPr>
        <p:spPr/>
        <p:txBody>
          <a:bodyPr/>
          <a:lstStyle/>
          <a:p>
            <a:r>
              <a:rPr lang="en-US"/>
              <a:t>MANAAKI WHENUA – LANDCARE RESEARCH</a:t>
            </a:r>
            <a:endParaRPr lang="en-US" dirty="0"/>
          </a:p>
        </p:txBody>
      </p:sp>
      <p:pic>
        <p:nvPicPr>
          <p:cNvPr id="9" name="Picture 8">
            <a:extLst>
              <a:ext uri="{FF2B5EF4-FFF2-40B4-BE49-F238E27FC236}">
                <a16:creationId xmlns:a16="http://schemas.microsoft.com/office/drawing/2014/main" id="{2432C22B-6668-E093-3836-15D1A21F5765}"/>
              </a:ext>
            </a:extLst>
          </p:cNvPr>
          <p:cNvPicPr>
            <a:picLocks noChangeAspect="1"/>
          </p:cNvPicPr>
          <p:nvPr/>
        </p:nvPicPr>
        <p:blipFill>
          <a:blip r:embed="rId3"/>
          <a:stretch>
            <a:fillRect/>
          </a:stretch>
        </p:blipFill>
        <p:spPr>
          <a:xfrm>
            <a:off x="3635896" y="1500544"/>
            <a:ext cx="1633728" cy="2438400"/>
          </a:xfrm>
          <a:prstGeom prst="rect">
            <a:avLst/>
          </a:prstGeom>
        </p:spPr>
      </p:pic>
    </p:spTree>
    <p:extLst>
      <p:ext uri="{BB962C8B-B14F-4D97-AF65-F5344CB8AC3E}">
        <p14:creationId xmlns:p14="http://schemas.microsoft.com/office/powerpoint/2010/main" val="2179363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32C67A-57C2-8C84-9FEC-EBBE4C489D05}"/>
              </a:ext>
            </a:extLst>
          </p:cNvPr>
          <p:cNvSpPr>
            <a:spLocks noGrp="1"/>
          </p:cNvSpPr>
          <p:nvPr>
            <p:ph sz="quarter" idx="13"/>
          </p:nvPr>
        </p:nvSpPr>
        <p:spPr>
          <a:xfrm>
            <a:off x="6444208" y="1203325"/>
            <a:ext cx="2448272" cy="2520553"/>
          </a:xfrm>
        </p:spPr>
        <p:txBody>
          <a:bodyPr vert="horz" lIns="91440" tIns="45720" rIns="91440" bIns="45720" rtlCol="0" anchor="t">
            <a:normAutofit/>
          </a:bodyPr>
          <a:lstStyle/>
          <a:p>
            <a:r>
              <a:rPr lang="en-US" sz="3200" dirty="0">
                <a:ea typeface="Ebrima"/>
                <a:cs typeface="Arial"/>
              </a:rPr>
              <a:t>Ngāti </a:t>
            </a:r>
            <a:r>
              <a:rPr lang="en-US" sz="3200" dirty="0" err="1">
                <a:ea typeface="Ebrima"/>
                <a:cs typeface="Arial"/>
              </a:rPr>
              <a:t>Kuri</a:t>
            </a:r>
            <a:endParaRPr lang="en-US" sz="3200" dirty="0">
              <a:ea typeface="Ebrima"/>
              <a:cs typeface="Arial"/>
            </a:endParaRPr>
          </a:p>
          <a:p>
            <a:r>
              <a:rPr lang="en-US" sz="3200" dirty="0">
                <a:ea typeface="Ebrima"/>
                <a:cs typeface="Arial"/>
              </a:rPr>
              <a:t>Genomics Aotearoa</a:t>
            </a:r>
          </a:p>
          <a:p>
            <a:r>
              <a:rPr lang="en-US" sz="3200" dirty="0" err="1">
                <a:ea typeface="Ebrima"/>
                <a:cs typeface="Arial"/>
              </a:rPr>
              <a:t>Bioheritage</a:t>
            </a:r>
            <a:r>
              <a:rPr lang="en-US" sz="3200" dirty="0">
                <a:ea typeface="Ebrima"/>
                <a:cs typeface="Arial"/>
              </a:rPr>
              <a:t> Challenge</a:t>
            </a:r>
          </a:p>
          <a:p>
            <a:endParaRPr lang="en-US" dirty="0">
              <a:ea typeface="Ebrima"/>
              <a:cs typeface="Arial"/>
            </a:endParaRPr>
          </a:p>
        </p:txBody>
      </p:sp>
      <p:sp>
        <p:nvSpPr>
          <p:cNvPr id="3" name="Title 2">
            <a:extLst>
              <a:ext uri="{FF2B5EF4-FFF2-40B4-BE49-F238E27FC236}">
                <a16:creationId xmlns:a16="http://schemas.microsoft.com/office/drawing/2014/main" id="{5C5C4407-AEA8-3569-A599-E22B2A8795CF}"/>
              </a:ext>
            </a:extLst>
          </p:cNvPr>
          <p:cNvSpPr>
            <a:spLocks noGrp="1"/>
          </p:cNvSpPr>
          <p:nvPr>
            <p:ph type="title"/>
          </p:nvPr>
        </p:nvSpPr>
        <p:spPr>
          <a:xfrm>
            <a:off x="1478419" y="2021624"/>
            <a:ext cx="6419056" cy="782768"/>
          </a:xfrm>
        </p:spPr>
        <p:txBody>
          <a:bodyPr/>
          <a:lstStyle/>
          <a:p>
            <a:r>
              <a:rPr lang="en-US" dirty="0"/>
              <a:t>Kia </a:t>
            </a:r>
            <a:r>
              <a:rPr lang="en-US" dirty="0" err="1"/>
              <a:t>ora|thank</a:t>
            </a:r>
            <a:r>
              <a:rPr lang="en-US" dirty="0"/>
              <a:t> you</a:t>
            </a:r>
          </a:p>
        </p:txBody>
      </p:sp>
      <p:sp>
        <p:nvSpPr>
          <p:cNvPr id="6" name="Footer Placeholder 5">
            <a:extLst>
              <a:ext uri="{FF2B5EF4-FFF2-40B4-BE49-F238E27FC236}">
                <a16:creationId xmlns:a16="http://schemas.microsoft.com/office/drawing/2014/main" id="{B4A6DE80-465B-652D-9870-BD899C97A7CE}"/>
              </a:ext>
            </a:extLst>
          </p:cNvPr>
          <p:cNvSpPr>
            <a:spLocks noGrp="1"/>
          </p:cNvSpPr>
          <p:nvPr>
            <p:ph type="ftr" sz="quarter" idx="3"/>
          </p:nvPr>
        </p:nvSpPr>
        <p:spPr/>
        <p:txBody>
          <a:bodyPr/>
          <a:lstStyle/>
          <a:p>
            <a:r>
              <a:rPr lang="en-US" dirty="0"/>
              <a:t>MANAAKI WHENUA – LANDCARE RESEARCH</a:t>
            </a:r>
          </a:p>
        </p:txBody>
      </p:sp>
      <p:sp>
        <p:nvSpPr>
          <p:cNvPr id="8" name="Text Placeholder 7">
            <a:extLst>
              <a:ext uri="{FF2B5EF4-FFF2-40B4-BE49-F238E27FC236}">
                <a16:creationId xmlns:a16="http://schemas.microsoft.com/office/drawing/2014/main" id="{0660E55E-D8A8-454B-1699-777EDF54A4EC}"/>
              </a:ext>
            </a:extLst>
          </p:cNvPr>
          <p:cNvSpPr>
            <a:spLocks noGrp="1"/>
          </p:cNvSpPr>
          <p:nvPr>
            <p:ph type="body" sz="quarter" idx="11"/>
          </p:nvPr>
        </p:nvSpPr>
        <p:spPr/>
        <p:txBody>
          <a:bodyPr/>
          <a:lstStyle/>
          <a:p>
            <a:endParaRPr lang="en-NZ"/>
          </a:p>
        </p:txBody>
      </p:sp>
      <p:pic>
        <p:nvPicPr>
          <p:cNvPr id="9" name="Content Placeholder 5" descr="A group of people holding a plant&#10;&#10;Description automatically generated">
            <a:extLst>
              <a:ext uri="{FF2B5EF4-FFF2-40B4-BE49-F238E27FC236}">
                <a16:creationId xmlns:a16="http://schemas.microsoft.com/office/drawing/2014/main" id="{FA2183BA-44FD-4B4D-80A6-0703B8ADBBA7}"/>
              </a:ext>
            </a:extLst>
          </p:cNvPr>
          <p:cNvPicPr>
            <a:picLocks noChangeAspect="1"/>
          </p:cNvPicPr>
          <p:nvPr/>
        </p:nvPicPr>
        <p:blipFill rotWithShape="1">
          <a:blip r:embed="rId3"/>
          <a:srcRect l="22755" t="11783" r="57991" b="67161"/>
          <a:stretch/>
        </p:blipFill>
        <p:spPr>
          <a:xfrm>
            <a:off x="57200" y="24928"/>
            <a:ext cx="914400" cy="997527"/>
          </a:xfrm>
          <a:prstGeom prst="rect">
            <a:avLst/>
          </a:prstGeom>
        </p:spPr>
      </p:pic>
      <p:pic>
        <p:nvPicPr>
          <p:cNvPr id="1028" name="Picture 4">
            <a:extLst>
              <a:ext uri="{FF2B5EF4-FFF2-40B4-BE49-F238E27FC236}">
                <a16:creationId xmlns:a16="http://schemas.microsoft.com/office/drawing/2014/main" id="{A9B27F0D-E7E2-15F1-E221-A8EF79404F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545"/>
          <a:stretch/>
        </p:blipFill>
        <p:spPr bwMode="auto">
          <a:xfrm>
            <a:off x="2019471" y="38783"/>
            <a:ext cx="79969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17B337D-4C51-7275-B7C4-6C6251562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5" y="224075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59A4C42-B187-3B24-E9C8-49A835475B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45" r="8707"/>
          <a:stretch/>
        </p:blipFill>
        <p:spPr bwMode="auto">
          <a:xfrm>
            <a:off x="2879329" y="38783"/>
            <a:ext cx="72008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8B6E740-DA78-1A09-6814-0718A4238B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077" r="9174"/>
          <a:stretch/>
        </p:blipFill>
        <p:spPr bwMode="auto">
          <a:xfrm>
            <a:off x="3659577" y="38783"/>
            <a:ext cx="72008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62A475C-903A-E1BB-1B3E-AD6B5EEFF46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545" r="8707"/>
          <a:stretch/>
        </p:blipFill>
        <p:spPr bwMode="auto">
          <a:xfrm>
            <a:off x="4439825" y="38783"/>
            <a:ext cx="72008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79EB3C5-4198-9459-50B7-AB94FD638A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37" y="324156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5" descr="A group of people holding a plant&#10;&#10;Description automatically generated">
            <a:extLst>
              <a:ext uri="{FF2B5EF4-FFF2-40B4-BE49-F238E27FC236}">
                <a16:creationId xmlns:a16="http://schemas.microsoft.com/office/drawing/2014/main" id="{9EC55C9F-26CC-2C4D-70AC-36AE3806376E}"/>
              </a:ext>
            </a:extLst>
          </p:cNvPr>
          <p:cNvPicPr>
            <a:picLocks noChangeAspect="1"/>
          </p:cNvPicPr>
          <p:nvPr/>
        </p:nvPicPr>
        <p:blipFill rotWithShape="1">
          <a:blip r:embed="rId3"/>
          <a:srcRect l="48084" t="2206" r="34414" b="76476"/>
          <a:stretch/>
        </p:blipFill>
        <p:spPr>
          <a:xfrm>
            <a:off x="70170" y="1097236"/>
            <a:ext cx="901430" cy="1095277"/>
          </a:xfrm>
          <a:prstGeom prst="rect">
            <a:avLst/>
          </a:prstGeom>
        </p:spPr>
      </p:pic>
      <p:pic>
        <p:nvPicPr>
          <p:cNvPr id="5" name="Content Placeholder 5" descr="A group of people holding a plant&#10;&#10;Description automatically generated">
            <a:extLst>
              <a:ext uri="{FF2B5EF4-FFF2-40B4-BE49-F238E27FC236}">
                <a16:creationId xmlns:a16="http://schemas.microsoft.com/office/drawing/2014/main" id="{E2E8AB4A-B0A8-A6C7-1F42-7ED7E6A26894}"/>
              </a:ext>
            </a:extLst>
          </p:cNvPr>
          <p:cNvPicPr>
            <a:picLocks noChangeAspect="1"/>
          </p:cNvPicPr>
          <p:nvPr/>
        </p:nvPicPr>
        <p:blipFill rotWithShape="1">
          <a:blip r:embed="rId3"/>
          <a:srcRect l="68132" t="7836" r="12024" b="72553"/>
          <a:stretch/>
        </p:blipFill>
        <p:spPr>
          <a:xfrm>
            <a:off x="1031768" y="38783"/>
            <a:ext cx="927535" cy="914400"/>
          </a:xfrm>
          <a:prstGeom prst="rect">
            <a:avLst/>
          </a:prstGeom>
        </p:spPr>
      </p:pic>
      <p:pic>
        <p:nvPicPr>
          <p:cNvPr id="1042" name="Picture 18">
            <a:extLst>
              <a:ext uri="{FF2B5EF4-FFF2-40B4-BE49-F238E27FC236}">
                <a16:creationId xmlns:a16="http://schemas.microsoft.com/office/drawing/2014/main" id="{9C7C07F3-A6B8-B5AF-D617-5948313BEE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502" r="7043"/>
          <a:stretch/>
        </p:blipFill>
        <p:spPr bwMode="auto">
          <a:xfrm>
            <a:off x="5220072" y="37780"/>
            <a:ext cx="79969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outdoor, plant, sky, tree&#10;&#10;Description automatically generated">
            <a:extLst>
              <a:ext uri="{FF2B5EF4-FFF2-40B4-BE49-F238E27FC236}">
                <a16:creationId xmlns:a16="http://schemas.microsoft.com/office/drawing/2014/main" id="{F6135FB0-FA77-437B-1044-75496B071219}"/>
              </a:ext>
            </a:extLst>
          </p:cNvPr>
          <p:cNvPicPr>
            <a:picLocks noGrp="1" noChangeAspect="1"/>
          </p:cNvPicPr>
          <p:nvPr>
            <p:ph idx="13"/>
          </p:nvPr>
        </p:nvPicPr>
        <p:blipFill>
          <a:blip r:embed="rId3"/>
          <a:stretch>
            <a:fillRect/>
          </a:stretch>
        </p:blipFill>
        <p:spPr>
          <a:xfrm>
            <a:off x="3267051" y="1095847"/>
            <a:ext cx="1520974" cy="2027966"/>
          </a:xfrm>
        </p:spPr>
      </p:pic>
      <p:sp>
        <p:nvSpPr>
          <p:cNvPr id="3" name="Title 2">
            <a:extLst>
              <a:ext uri="{FF2B5EF4-FFF2-40B4-BE49-F238E27FC236}">
                <a16:creationId xmlns:a16="http://schemas.microsoft.com/office/drawing/2014/main" id="{71724AEC-DEB1-43E8-376C-6AD899020C5F}"/>
              </a:ext>
            </a:extLst>
          </p:cNvPr>
          <p:cNvSpPr>
            <a:spLocks noGrp="1"/>
          </p:cNvSpPr>
          <p:nvPr>
            <p:ph type="title"/>
          </p:nvPr>
        </p:nvSpPr>
        <p:spPr/>
        <p:txBody>
          <a:bodyPr/>
          <a:lstStyle/>
          <a:p>
            <a:r>
              <a:rPr lang="en-US" dirty="0"/>
              <a:t>rātā </a:t>
            </a:r>
            <a:r>
              <a:rPr lang="en-US" dirty="0" err="1"/>
              <a:t>Moehau</a:t>
            </a:r>
            <a:endParaRPr lang="en-US" dirty="0"/>
          </a:p>
        </p:txBody>
      </p:sp>
      <p:sp>
        <p:nvSpPr>
          <p:cNvPr id="4" name="Text Placeholder 3">
            <a:extLst>
              <a:ext uri="{FF2B5EF4-FFF2-40B4-BE49-F238E27FC236}">
                <a16:creationId xmlns:a16="http://schemas.microsoft.com/office/drawing/2014/main" id="{9B11BC71-F81F-96F2-93E3-48BB2CC77AE5}"/>
              </a:ext>
            </a:extLst>
          </p:cNvPr>
          <p:cNvSpPr>
            <a:spLocks noGrp="1"/>
          </p:cNvSpPr>
          <p:nvPr>
            <p:ph type="body" sz="quarter" idx="16"/>
          </p:nvPr>
        </p:nvSpPr>
        <p:spPr/>
        <p:txBody>
          <a:bodyPr/>
          <a:lstStyle/>
          <a:p>
            <a:r>
              <a:rPr lang="en-US" i="1" dirty="0" err="1"/>
              <a:t>Metrosideros</a:t>
            </a:r>
            <a:r>
              <a:rPr lang="en-US" i="1" dirty="0"/>
              <a:t> </a:t>
            </a:r>
            <a:r>
              <a:rPr lang="en-US" i="1" dirty="0" err="1"/>
              <a:t>bartletii</a:t>
            </a:r>
            <a:r>
              <a:rPr lang="en-US" i="1" dirty="0"/>
              <a:t> </a:t>
            </a:r>
            <a:r>
              <a:rPr lang="en-US" dirty="0"/>
              <a:t>– Bartlett’s rata</a:t>
            </a:r>
          </a:p>
          <a:p>
            <a:r>
              <a:rPr lang="en-US" dirty="0"/>
              <a:t>“discovered” 1976</a:t>
            </a:r>
          </a:p>
          <a:p>
            <a:r>
              <a:rPr lang="en-US" dirty="0"/>
              <a:t>Described 1985</a:t>
            </a:r>
          </a:p>
          <a:p>
            <a:r>
              <a:rPr lang="en-US" dirty="0"/>
              <a:t>3 populations</a:t>
            </a:r>
          </a:p>
          <a:p>
            <a:endParaRPr lang="en-US" dirty="0"/>
          </a:p>
        </p:txBody>
      </p:sp>
      <p:sp>
        <p:nvSpPr>
          <p:cNvPr id="5" name="Footer Placeholder 4">
            <a:extLst>
              <a:ext uri="{FF2B5EF4-FFF2-40B4-BE49-F238E27FC236}">
                <a16:creationId xmlns:a16="http://schemas.microsoft.com/office/drawing/2014/main" id="{2920A304-7B6C-0CE9-C98A-C24041BFD3AC}"/>
              </a:ext>
            </a:extLst>
          </p:cNvPr>
          <p:cNvSpPr>
            <a:spLocks noGrp="1"/>
          </p:cNvSpPr>
          <p:nvPr>
            <p:ph type="ftr" sz="quarter" idx="3"/>
          </p:nvPr>
        </p:nvSpPr>
        <p:spPr/>
        <p:txBody>
          <a:bodyPr/>
          <a:lstStyle/>
          <a:p>
            <a:r>
              <a:rPr lang="en-US" dirty="0"/>
              <a:t>MANAAKI WHENUA – LANDCARE RESEARCH</a:t>
            </a:r>
          </a:p>
        </p:txBody>
      </p:sp>
      <p:pic>
        <p:nvPicPr>
          <p:cNvPr id="11" name="Picture 10" descr="Close-up of a plant with green leaves&#10;&#10;Description automatically generated with low confidence">
            <a:extLst>
              <a:ext uri="{FF2B5EF4-FFF2-40B4-BE49-F238E27FC236}">
                <a16:creationId xmlns:a16="http://schemas.microsoft.com/office/drawing/2014/main" id="{07550B5A-C50E-BD20-B30F-79110F6A51EF}"/>
              </a:ext>
            </a:extLst>
          </p:cNvPr>
          <p:cNvPicPr>
            <a:picLocks noChangeAspect="1"/>
          </p:cNvPicPr>
          <p:nvPr/>
        </p:nvPicPr>
        <p:blipFill>
          <a:blip r:embed="rId4"/>
          <a:stretch>
            <a:fillRect/>
          </a:stretch>
        </p:blipFill>
        <p:spPr>
          <a:xfrm flipH="1">
            <a:off x="4842841" y="1095847"/>
            <a:ext cx="2703955" cy="2027966"/>
          </a:xfrm>
          <a:prstGeom prst="rect">
            <a:avLst/>
          </a:prstGeom>
        </p:spPr>
      </p:pic>
      <p:pic>
        <p:nvPicPr>
          <p:cNvPr id="15" name="Picture 14" descr="A picture containing tree, outdoor, branch, twig&#10;&#10;Description automatically generated">
            <a:extLst>
              <a:ext uri="{FF2B5EF4-FFF2-40B4-BE49-F238E27FC236}">
                <a16:creationId xmlns:a16="http://schemas.microsoft.com/office/drawing/2014/main" id="{1817B522-7DCD-977A-A603-C63AA2A7BA10}"/>
              </a:ext>
            </a:extLst>
          </p:cNvPr>
          <p:cNvPicPr>
            <a:picLocks noChangeAspect="1"/>
          </p:cNvPicPr>
          <p:nvPr/>
        </p:nvPicPr>
        <p:blipFill>
          <a:blip r:embed="rId5"/>
          <a:stretch>
            <a:fillRect/>
          </a:stretch>
        </p:blipFill>
        <p:spPr>
          <a:xfrm>
            <a:off x="3267051" y="3167648"/>
            <a:ext cx="2438400" cy="1633728"/>
          </a:xfrm>
          <a:prstGeom prst="rect">
            <a:avLst/>
          </a:prstGeom>
        </p:spPr>
      </p:pic>
      <p:pic>
        <p:nvPicPr>
          <p:cNvPr id="17" name="Picture 16" descr="A picture containing tree, plant, outdoor, trunk&#10;&#10;Description automatically generated">
            <a:extLst>
              <a:ext uri="{FF2B5EF4-FFF2-40B4-BE49-F238E27FC236}">
                <a16:creationId xmlns:a16="http://schemas.microsoft.com/office/drawing/2014/main" id="{947FAACA-8E48-988A-E62A-5345B7E50E9A}"/>
              </a:ext>
            </a:extLst>
          </p:cNvPr>
          <p:cNvPicPr>
            <a:picLocks noChangeAspect="1"/>
          </p:cNvPicPr>
          <p:nvPr/>
        </p:nvPicPr>
        <p:blipFill>
          <a:blip r:embed="rId6"/>
          <a:stretch>
            <a:fillRect/>
          </a:stretch>
        </p:blipFill>
        <p:spPr>
          <a:xfrm>
            <a:off x="5760020" y="3162021"/>
            <a:ext cx="1090171" cy="1639355"/>
          </a:xfrm>
          <a:prstGeom prst="rect">
            <a:avLst/>
          </a:prstGeom>
        </p:spPr>
      </p:pic>
      <p:pic>
        <p:nvPicPr>
          <p:cNvPr id="19" name="Picture 18" descr="Close-up of a bush with white flowers&#10;&#10;Description automatically generated with low confidence">
            <a:extLst>
              <a:ext uri="{FF2B5EF4-FFF2-40B4-BE49-F238E27FC236}">
                <a16:creationId xmlns:a16="http://schemas.microsoft.com/office/drawing/2014/main" id="{2B27E584-F8F7-990D-014A-84906862C7DD}"/>
              </a:ext>
            </a:extLst>
          </p:cNvPr>
          <p:cNvPicPr>
            <a:picLocks noChangeAspect="1"/>
          </p:cNvPicPr>
          <p:nvPr/>
        </p:nvPicPr>
        <p:blipFill>
          <a:blip r:embed="rId7"/>
          <a:stretch>
            <a:fillRect/>
          </a:stretch>
        </p:blipFill>
        <p:spPr>
          <a:xfrm>
            <a:off x="6904760" y="3167648"/>
            <a:ext cx="2460570" cy="1639355"/>
          </a:xfrm>
          <a:prstGeom prst="rect">
            <a:avLst/>
          </a:prstGeom>
        </p:spPr>
      </p:pic>
      <p:pic>
        <p:nvPicPr>
          <p:cNvPr id="21" name="Picture 20" descr="A picture containing plant, tree, plant stem, leaf&#10;&#10;Description automatically generated">
            <a:extLst>
              <a:ext uri="{FF2B5EF4-FFF2-40B4-BE49-F238E27FC236}">
                <a16:creationId xmlns:a16="http://schemas.microsoft.com/office/drawing/2014/main" id="{547C135A-F0BE-4DFF-4137-77EB34611FBB}"/>
              </a:ext>
            </a:extLst>
          </p:cNvPr>
          <p:cNvPicPr>
            <a:picLocks noChangeAspect="1"/>
          </p:cNvPicPr>
          <p:nvPr/>
        </p:nvPicPr>
        <p:blipFill>
          <a:blip r:embed="rId8"/>
          <a:stretch>
            <a:fillRect/>
          </a:stretch>
        </p:blipFill>
        <p:spPr>
          <a:xfrm>
            <a:off x="7582330" y="1095847"/>
            <a:ext cx="3225393" cy="2027966"/>
          </a:xfrm>
          <a:prstGeom prst="rect">
            <a:avLst/>
          </a:prstGeom>
        </p:spPr>
      </p:pic>
      <p:sp>
        <p:nvSpPr>
          <p:cNvPr id="2" name="TextBox 1">
            <a:extLst>
              <a:ext uri="{FF2B5EF4-FFF2-40B4-BE49-F238E27FC236}">
                <a16:creationId xmlns:a16="http://schemas.microsoft.com/office/drawing/2014/main" id="{B0F594EE-8F84-24D6-3AC2-36607A8C9282}"/>
              </a:ext>
            </a:extLst>
          </p:cNvPr>
          <p:cNvSpPr txBox="1"/>
          <p:nvPr/>
        </p:nvSpPr>
        <p:spPr>
          <a:xfrm>
            <a:off x="4591622" y="4839584"/>
            <a:ext cx="5769445" cy="523220"/>
          </a:xfrm>
          <a:prstGeom prst="rect">
            <a:avLst/>
          </a:prstGeom>
          <a:noFill/>
        </p:spPr>
        <p:txBody>
          <a:bodyPr wrap="square" rtlCol="0">
            <a:spAutoFit/>
          </a:bodyPr>
          <a:lstStyle/>
          <a:p>
            <a:r>
              <a:rPr lang="en-NZ" sz="1000" dirty="0">
                <a:solidFill>
                  <a:schemeClr val="tx1">
                    <a:lumMod val="50000"/>
                    <a:lumOff val="50000"/>
                  </a:schemeClr>
                </a:solidFill>
              </a:rPr>
              <a:t>John Sawyer, Jeremy Rolfe, </a:t>
            </a:r>
            <a:r>
              <a:rPr lang="en-NZ" sz="1000" b="0" i="0" dirty="0">
                <a:solidFill>
                  <a:schemeClr val="tx1">
                    <a:lumMod val="50000"/>
                    <a:lumOff val="50000"/>
                  </a:schemeClr>
                </a:solidFill>
                <a:effectLst/>
                <a:latin typeface="Inter"/>
              </a:rPr>
              <a:t>Peter J. de Lange sourced from NZPCN Licence: </a:t>
            </a:r>
            <a:r>
              <a:rPr lang="en-NZ" sz="1000" b="0" i="0" u="sng" dirty="0">
                <a:solidFill>
                  <a:schemeClr val="tx1">
                    <a:lumMod val="50000"/>
                    <a:lumOff val="50000"/>
                  </a:schemeClr>
                </a:solidFill>
                <a:effectLst/>
                <a:latin typeface="Inter"/>
                <a:hlinkClick r:id="rId9">
                  <a:extLst>
                    <a:ext uri="{A12FA001-AC4F-418D-AE19-62706E023703}">
                      <ahyp:hlinkClr xmlns:ahyp="http://schemas.microsoft.com/office/drawing/2018/hyperlinkcolor" val="tx"/>
                    </a:ext>
                  </a:extLst>
                </a:hlinkClick>
              </a:rPr>
              <a:t>CC BY-NC</a:t>
            </a:r>
            <a:r>
              <a:rPr lang="en-NZ" sz="1000" b="0" i="0" dirty="0">
                <a:solidFill>
                  <a:schemeClr val="tx1">
                    <a:lumMod val="50000"/>
                    <a:lumOff val="50000"/>
                  </a:schemeClr>
                </a:solidFill>
                <a:effectLst/>
                <a:latin typeface="Inter"/>
              </a:rPr>
              <a:t>.</a:t>
            </a:r>
            <a:endParaRPr lang="en-NZ" sz="1000" dirty="0">
              <a:solidFill>
                <a:schemeClr val="tx1">
                  <a:lumMod val="50000"/>
                  <a:lumOff val="50000"/>
                </a:schemeClr>
              </a:solidFill>
            </a:endParaRPr>
          </a:p>
          <a:p>
            <a:endParaRPr lang="en-NZ" dirty="0"/>
          </a:p>
        </p:txBody>
      </p:sp>
    </p:spTree>
    <p:extLst>
      <p:ext uri="{BB962C8B-B14F-4D97-AF65-F5344CB8AC3E}">
        <p14:creationId xmlns:p14="http://schemas.microsoft.com/office/powerpoint/2010/main" val="150792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3F6815-1E14-8A8D-F6E7-620DBDA5356D}"/>
              </a:ext>
            </a:extLst>
          </p:cNvPr>
          <p:cNvSpPr>
            <a:spLocks noGrp="1"/>
          </p:cNvSpPr>
          <p:nvPr>
            <p:ph sz="quarter" idx="14"/>
          </p:nvPr>
        </p:nvSpPr>
        <p:spPr/>
        <p:txBody>
          <a:bodyPr/>
          <a:lstStyle/>
          <a:p>
            <a:endParaRPr lang="en-NZ"/>
          </a:p>
        </p:txBody>
      </p:sp>
      <p:sp>
        <p:nvSpPr>
          <p:cNvPr id="3" name="Content Placeholder 2">
            <a:extLst>
              <a:ext uri="{FF2B5EF4-FFF2-40B4-BE49-F238E27FC236}">
                <a16:creationId xmlns:a16="http://schemas.microsoft.com/office/drawing/2014/main" id="{9FAC6EA7-2386-F729-67B5-074E1D72935D}"/>
              </a:ext>
            </a:extLst>
          </p:cNvPr>
          <p:cNvSpPr>
            <a:spLocks noGrp="1"/>
          </p:cNvSpPr>
          <p:nvPr>
            <p:ph idx="15"/>
          </p:nvPr>
        </p:nvSpPr>
        <p:spPr/>
        <p:txBody>
          <a:bodyPr/>
          <a:lstStyle/>
          <a:p>
            <a:endParaRPr lang="en-NZ" dirty="0"/>
          </a:p>
        </p:txBody>
      </p:sp>
      <p:sp>
        <p:nvSpPr>
          <p:cNvPr id="4" name="Title 3">
            <a:extLst>
              <a:ext uri="{FF2B5EF4-FFF2-40B4-BE49-F238E27FC236}">
                <a16:creationId xmlns:a16="http://schemas.microsoft.com/office/drawing/2014/main" id="{D97FD353-E6DD-C892-60C6-136AB967E924}"/>
              </a:ext>
            </a:extLst>
          </p:cNvPr>
          <p:cNvSpPr>
            <a:spLocks noGrp="1"/>
          </p:cNvSpPr>
          <p:nvPr>
            <p:ph type="title"/>
          </p:nvPr>
        </p:nvSpPr>
        <p:spPr/>
        <p:txBody>
          <a:bodyPr/>
          <a:lstStyle/>
          <a:p>
            <a:r>
              <a:rPr lang="en-US" dirty="0"/>
              <a:t>31 plants counted in 2000</a:t>
            </a:r>
            <a:endParaRPr lang="en-NZ" dirty="0"/>
          </a:p>
        </p:txBody>
      </p:sp>
      <p:sp>
        <p:nvSpPr>
          <p:cNvPr id="5" name="Footer Placeholder 4">
            <a:extLst>
              <a:ext uri="{FF2B5EF4-FFF2-40B4-BE49-F238E27FC236}">
                <a16:creationId xmlns:a16="http://schemas.microsoft.com/office/drawing/2014/main" id="{A39D864D-BBD3-A7D7-75EC-D90B80A2D6CE}"/>
              </a:ext>
            </a:extLst>
          </p:cNvPr>
          <p:cNvSpPr>
            <a:spLocks noGrp="1"/>
          </p:cNvSpPr>
          <p:nvPr>
            <p:ph type="ftr" sz="quarter" idx="3"/>
          </p:nvPr>
        </p:nvSpPr>
        <p:spPr/>
        <p:txBody>
          <a:bodyPr/>
          <a:lstStyle/>
          <a:p>
            <a:r>
              <a:rPr lang="en-US"/>
              <a:t>MANAAKI WHENUA – LANDCARE RESEARCH</a:t>
            </a:r>
            <a:endParaRPr lang="en-US" dirty="0"/>
          </a:p>
        </p:txBody>
      </p:sp>
      <p:pic>
        <p:nvPicPr>
          <p:cNvPr id="6" name="Picture 5" descr="A picture containing text, map, atlas, diagram&#10;&#10;Description automatically generated">
            <a:extLst>
              <a:ext uri="{FF2B5EF4-FFF2-40B4-BE49-F238E27FC236}">
                <a16:creationId xmlns:a16="http://schemas.microsoft.com/office/drawing/2014/main" id="{1B7BCADB-4717-2D9B-117E-EE4B6AA11734}"/>
              </a:ext>
            </a:extLst>
          </p:cNvPr>
          <p:cNvPicPr>
            <a:picLocks noChangeAspect="1"/>
          </p:cNvPicPr>
          <p:nvPr/>
        </p:nvPicPr>
        <p:blipFill>
          <a:blip r:embed="rId3"/>
          <a:stretch>
            <a:fillRect/>
          </a:stretch>
        </p:blipFill>
        <p:spPr>
          <a:xfrm>
            <a:off x="635337" y="1131590"/>
            <a:ext cx="8229600" cy="3727004"/>
          </a:xfrm>
          <a:prstGeom prst="rect">
            <a:avLst/>
          </a:prstGeom>
        </p:spPr>
      </p:pic>
      <p:sp>
        <p:nvSpPr>
          <p:cNvPr id="7" name="Oval 6">
            <a:extLst>
              <a:ext uri="{FF2B5EF4-FFF2-40B4-BE49-F238E27FC236}">
                <a16:creationId xmlns:a16="http://schemas.microsoft.com/office/drawing/2014/main" id="{96622E8C-EC34-7D9E-10C8-1840BEAC0B5B}"/>
              </a:ext>
            </a:extLst>
          </p:cNvPr>
          <p:cNvSpPr/>
          <p:nvPr/>
        </p:nvSpPr>
        <p:spPr>
          <a:xfrm>
            <a:off x="4932040" y="3219822"/>
            <a:ext cx="216024" cy="216024"/>
          </a:xfrm>
          <a:prstGeom prst="ellipse">
            <a:avLst/>
          </a:prstGeom>
          <a:solidFill>
            <a:srgbClr val="FF0000">
              <a:alpha val="7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000" dirty="0"/>
              <a:t>7</a:t>
            </a:r>
          </a:p>
        </p:txBody>
      </p:sp>
      <p:sp>
        <p:nvSpPr>
          <p:cNvPr id="8" name="Oval 7">
            <a:extLst>
              <a:ext uri="{FF2B5EF4-FFF2-40B4-BE49-F238E27FC236}">
                <a16:creationId xmlns:a16="http://schemas.microsoft.com/office/drawing/2014/main" id="{0915D3F0-6A42-C3CC-BE0C-BCBE4AF0D018}"/>
              </a:ext>
            </a:extLst>
          </p:cNvPr>
          <p:cNvSpPr/>
          <p:nvPr/>
        </p:nvSpPr>
        <p:spPr>
          <a:xfrm>
            <a:off x="3707904" y="2932876"/>
            <a:ext cx="216024" cy="216024"/>
          </a:xfrm>
          <a:prstGeom prst="ellipse">
            <a:avLst/>
          </a:prstGeom>
          <a:solidFill>
            <a:srgbClr val="FF0000">
              <a:alpha val="7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000" dirty="0"/>
              <a:t>2</a:t>
            </a:r>
          </a:p>
        </p:txBody>
      </p:sp>
      <p:sp>
        <p:nvSpPr>
          <p:cNvPr id="9" name="Oval 8">
            <a:extLst>
              <a:ext uri="{FF2B5EF4-FFF2-40B4-BE49-F238E27FC236}">
                <a16:creationId xmlns:a16="http://schemas.microsoft.com/office/drawing/2014/main" id="{C12473B7-B4F3-1F79-549E-F7B098FFBE35}"/>
              </a:ext>
            </a:extLst>
          </p:cNvPr>
          <p:cNvSpPr/>
          <p:nvPr/>
        </p:nvSpPr>
        <p:spPr>
          <a:xfrm>
            <a:off x="5796136" y="2063162"/>
            <a:ext cx="216024" cy="216024"/>
          </a:xfrm>
          <a:prstGeom prst="ellipse">
            <a:avLst/>
          </a:prstGeom>
          <a:solidFill>
            <a:srgbClr val="FF0000">
              <a:alpha val="7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TextBox 9">
            <a:extLst>
              <a:ext uri="{FF2B5EF4-FFF2-40B4-BE49-F238E27FC236}">
                <a16:creationId xmlns:a16="http://schemas.microsoft.com/office/drawing/2014/main" id="{2C34B9E1-FA09-BCE9-16C7-0E1889B91F94}"/>
              </a:ext>
            </a:extLst>
          </p:cNvPr>
          <p:cNvSpPr txBox="1"/>
          <p:nvPr/>
        </p:nvSpPr>
        <p:spPr>
          <a:xfrm>
            <a:off x="5742130" y="2037497"/>
            <a:ext cx="324036" cy="246221"/>
          </a:xfrm>
          <a:prstGeom prst="rect">
            <a:avLst/>
          </a:prstGeom>
          <a:noFill/>
          <a:ln>
            <a:noFill/>
          </a:ln>
        </p:spPr>
        <p:txBody>
          <a:bodyPr wrap="square" rtlCol="0">
            <a:spAutoFit/>
          </a:bodyPr>
          <a:lstStyle/>
          <a:p>
            <a:r>
              <a:rPr lang="en-NZ" sz="1000" dirty="0">
                <a:solidFill>
                  <a:schemeClr val="bg1"/>
                </a:solidFill>
              </a:rPr>
              <a:t>22</a:t>
            </a:r>
          </a:p>
        </p:txBody>
      </p:sp>
      <p:sp>
        <p:nvSpPr>
          <p:cNvPr id="11" name="TextBox 10">
            <a:extLst>
              <a:ext uri="{FF2B5EF4-FFF2-40B4-BE49-F238E27FC236}">
                <a16:creationId xmlns:a16="http://schemas.microsoft.com/office/drawing/2014/main" id="{2DBD2FB9-17A1-0FE9-6BEF-0C5D3C43A1A7}"/>
              </a:ext>
            </a:extLst>
          </p:cNvPr>
          <p:cNvSpPr txBox="1"/>
          <p:nvPr/>
        </p:nvSpPr>
        <p:spPr>
          <a:xfrm>
            <a:off x="2973369" y="3178800"/>
            <a:ext cx="1224136" cy="246221"/>
          </a:xfrm>
          <a:prstGeom prst="rect">
            <a:avLst/>
          </a:prstGeom>
          <a:solidFill>
            <a:srgbClr val="FF0000">
              <a:alpha val="74902"/>
            </a:srgbClr>
          </a:solidFill>
          <a:ln w="12700">
            <a:solidFill>
              <a:schemeClr val="tx1"/>
            </a:solidFill>
          </a:ln>
        </p:spPr>
        <p:txBody>
          <a:bodyPr wrap="square" rtlCol="0">
            <a:spAutoFit/>
          </a:bodyPr>
          <a:lstStyle/>
          <a:p>
            <a:r>
              <a:rPr lang="en-NZ" sz="1000" dirty="0">
                <a:solidFill>
                  <a:schemeClr val="bg1"/>
                </a:solidFill>
              </a:rPr>
              <a:t>Radar Bush/ Te Paki</a:t>
            </a:r>
          </a:p>
        </p:txBody>
      </p:sp>
      <p:sp>
        <p:nvSpPr>
          <p:cNvPr id="12" name="TextBox 11">
            <a:extLst>
              <a:ext uri="{FF2B5EF4-FFF2-40B4-BE49-F238E27FC236}">
                <a16:creationId xmlns:a16="http://schemas.microsoft.com/office/drawing/2014/main" id="{EF4F546B-FB97-4D15-2AB4-B5FB91D5D912}"/>
              </a:ext>
            </a:extLst>
          </p:cNvPr>
          <p:cNvSpPr txBox="1"/>
          <p:nvPr/>
        </p:nvSpPr>
        <p:spPr>
          <a:xfrm>
            <a:off x="4582697" y="2931790"/>
            <a:ext cx="781391" cy="246221"/>
          </a:xfrm>
          <a:prstGeom prst="rect">
            <a:avLst/>
          </a:prstGeom>
          <a:solidFill>
            <a:srgbClr val="FF0000">
              <a:alpha val="74902"/>
            </a:srgbClr>
          </a:solidFill>
          <a:ln w="12700">
            <a:solidFill>
              <a:schemeClr val="tx1"/>
            </a:solidFill>
          </a:ln>
        </p:spPr>
        <p:txBody>
          <a:bodyPr wrap="square" rtlCol="0">
            <a:spAutoFit/>
          </a:bodyPr>
          <a:lstStyle/>
          <a:p>
            <a:r>
              <a:rPr lang="en-NZ" sz="1000" dirty="0" err="1">
                <a:solidFill>
                  <a:schemeClr val="bg1"/>
                </a:solidFill>
              </a:rPr>
              <a:t>Kohuronaki</a:t>
            </a:r>
            <a:endParaRPr lang="en-NZ" sz="1000" dirty="0">
              <a:solidFill>
                <a:schemeClr val="bg1"/>
              </a:solidFill>
            </a:endParaRPr>
          </a:p>
        </p:txBody>
      </p:sp>
      <p:sp>
        <p:nvSpPr>
          <p:cNvPr id="13" name="TextBox 12">
            <a:extLst>
              <a:ext uri="{FF2B5EF4-FFF2-40B4-BE49-F238E27FC236}">
                <a16:creationId xmlns:a16="http://schemas.microsoft.com/office/drawing/2014/main" id="{5CFD8B17-1FCA-D96A-C91D-43BC2F474C97}"/>
              </a:ext>
            </a:extLst>
          </p:cNvPr>
          <p:cNvSpPr txBox="1"/>
          <p:nvPr/>
        </p:nvSpPr>
        <p:spPr>
          <a:xfrm>
            <a:off x="6061036" y="2032965"/>
            <a:ext cx="723312" cy="246221"/>
          </a:xfrm>
          <a:prstGeom prst="rect">
            <a:avLst/>
          </a:prstGeom>
          <a:solidFill>
            <a:srgbClr val="FF0000">
              <a:alpha val="74902"/>
            </a:srgbClr>
          </a:solidFill>
          <a:ln w="12700">
            <a:solidFill>
              <a:schemeClr val="tx1"/>
            </a:solidFill>
          </a:ln>
        </p:spPr>
        <p:txBody>
          <a:bodyPr wrap="square" rtlCol="0">
            <a:spAutoFit/>
          </a:bodyPr>
          <a:lstStyle/>
          <a:p>
            <a:r>
              <a:rPr lang="en-NZ" sz="1000" dirty="0" err="1">
                <a:solidFill>
                  <a:schemeClr val="bg1"/>
                </a:solidFill>
              </a:rPr>
              <a:t>Unuwhao</a:t>
            </a:r>
            <a:endParaRPr lang="en-NZ" sz="1000" dirty="0">
              <a:solidFill>
                <a:schemeClr val="bg1"/>
              </a:solidFill>
            </a:endParaRPr>
          </a:p>
        </p:txBody>
      </p:sp>
    </p:spTree>
    <p:extLst>
      <p:ext uri="{BB962C8B-B14F-4D97-AF65-F5344CB8AC3E}">
        <p14:creationId xmlns:p14="http://schemas.microsoft.com/office/powerpoint/2010/main" val="2806209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3F6815-1E14-8A8D-F6E7-620DBDA5356D}"/>
              </a:ext>
            </a:extLst>
          </p:cNvPr>
          <p:cNvSpPr>
            <a:spLocks noGrp="1"/>
          </p:cNvSpPr>
          <p:nvPr>
            <p:ph sz="quarter" idx="14"/>
          </p:nvPr>
        </p:nvSpPr>
        <p:spPr/>
        <p:txBody>
          <a:bodyPr/>
          <a:lstStyle/>
          <a:p>
            <a:endParaRPr lang="en-NZ"/>
          </a:p>
        </p:txBody>
      </p:sp>
      <p:sp>
        <p:nvSpPr>
          <p:cNvPr id="3" name="Content Placeholder 2">
            <a:extLst>
              <a:ext uri="{FF2B5EF4-FFF2-40B4-BE49-F238E27FC236}">
                <a16:creationId xmlns:a16="http://schemas.microsoft.com/office/drawing/2014/main" id="{9FAC6EA7-2386-F729-67B5-074E1D72935D}"/>
              </a:ext>
            </a:extLst>
          </p:cNvPr>
          <p:cNvSpPr>
            <a:spLocks noGrp="1"/>
          </p:cNvSpPr>
          <p:nvPr>
            <p:ph idx="15"/>
          </p:nvPr>
        </p:nvSpPr>
        <p:spPr/>
        <p:txBody>
          <a:bodyPr/>
          <a:lstStyle/>
          <a:p>
            <a:endParaRPr lang="en-NZ" dirty="0"/>
          </a:p>
        </p:txBody>
      </p:sp>
      <p:sp>
        <p:nvSpPr>
          <p:cNvPr id="4" name="Title 3">
            <a:extLst>
              <a:ext uri="{FF2B5EF4-FFF2-40B4-BE49-F238E27FC236}">
                <a16:creationId xmlns:a16="http://schemas.microsoft.com/office/drawing/2014/main" id="{D97FD353-E6DD-C892-60C6-136AB967E924}"/>
              </a:ext>
            </a:extLst>
          </p:cNvPr>
          <p:cNvSpPr>
            <a:spLocks noGrp="1"/>
          </p:cNvSpPr>
          <p:nvPr>
            <p:ph type="title"/>
          </p:nvPr>
        </p:nvSpPr>
        <p:spPr/>
        <p:txBody>
          <a:bodyPr/>
          <a:lstStyle/>
          <a:p>
            <a:r>
              <a:rPr lang="en-US" dirty="0"/>
              <a:t>14 plants counted in 2015</a:t>
            </a:r>
            <a:endParaRPr lang="en-NZ" dirty="0"/>
          </a:p>
        </p:txBody>
      </p:sp>
      <p:sp>
        <p:nvSpPr>
          <p:cNvPr id="5" name="Footer Placeholder 4">
            <a:extLst>
              <a:ext uri="{FF2B5EF4-FFF2-40B4-BE49-F238E27FC236}">
                <a16:creationId xmlns:a16="http://schemas.microsoft.com/office/drawing/2014/main" id="{A39D864D-BBD3-A7D7-75EC-D90B80A2D6CE}"/>
              </a:ext>
            </a:extLst>
          </p:cNvPr>
          <p:cNvSpPr>
            <a:spLocks noGrp="1"/>
          </p:cNvSpPr>
          <p:nvPr>
            <p:ph type="ftr" sz="quarter" idx="3"/>
          </p:nvPr>
        </p:nvSpPr>
        <p:spPr/>
        <p:txBody>
          <a:bodyPr/>
          <a:lstStyle/>
          <a:p>
            <a:r>
              <a:rPr lang="en-US"/>
              <a:t>MANAAKI WHENUA – LANDCARE RESEARCH</a:t>
            </a:r>
            <a:endParaRPr lang="en-US" dirty="0"/>
          </a:p>
        </p:txBody>
      </p:sp>
      <p:pic>
        <p:nvPicPr>
          <p:cNvPr id="6" name="Picture 5" descr="A picture containing text, map, atlas, diagram&#10;&#10;Description automatically generated">
            <a:extLst>
              <a:ext uri="{FF2B5EF4-FFF2-40B4-BE49-F238E27FC236}">
                <a16:creationId xmlns:a16="http://schemas.microsoft.com/office/drawing/2014/main" id="{1B7BCADB-4717-2D9B-117E-EE4B6AA11734}"/>
              </a:ext>
            </a:extLst>
          </p:cNvPr>
          <p:cNvPicPr>
            <a:picLocks noChangeAspect="1"/>
          </p:cNvPicPr>
          <p:nvPr/>
        </p:nvPicPr>
        <p:blipFill>
          <a:blip r:embed="rId3"/>
          <a:stretch>
            <a:fillRect/>
          </a:stretch>
        </p:blipFill>
        <p:spPr>
          <a:xfrm>
            <a:off x="635337" y="1131590"/>
            <a:ext cx="8229600" cy="3727004"/>
          </a:xfrm>
          <a:prstGeom prst="rect">
            <a:avLst/>
          </a:prstGeom>
        </p:spPr>
      </p:pic>
      <p:sp>
        <p:nvSpPr>
          <p:cNvPr id="7" name="Oval 6">
            <a:extLst>
              <a:ext uri="{FF2B5EF4-FFF2-40B4-BE49-F238E27FC236}">
                <a16:creationId xmlns:a16="http://schemas.microsoft.com/office/drawing/2014/main" id="{96622E8C-EC34-7D9E-10C8-1840BEAC0B5B}"/>
              </a:ext>
            </a:extLst>
          </p:cNvPr>
          <p:cNvSpPr/>
          <p:nvPr/>
        </p:nvSpPr>
        <p:spPr>
          <a:xfrm>
            <a:off x="4932040" y="3219822"/>
            <a:ext cx="216024" cy="216024"/>
          </a:xfrm>
          <a:prstGeom prst="ellipse">
            <a:avLst/>
          </a:prstGeom>
          <a:solidFill>
            <a:srgbClr val="FF0000">
              <a:alpha val="7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000" dirty="0"/>
              <a:t>8</a:t>
            </a:r>
          </a:p>
        </p:txBody>
      </p:sp>
      <p:sp>
        <p:nvSpPr>
          <p:cNvPr id="8" name="Oval 7">
            <a:extLst>
              <a:ext uri="{FF2B5EF4-FFF2-40B4-BE49-F238E27FC236}">
                <a16:creationId xmlns:a16="http://schemas.microsoft.com/office/drawing/2014/main" id="{0915D3F0-6A42-C3CC-BE0C-BCBE4AF0D018}"/>
              </a:ext>
            </a:extLst>
          </p:cNvPr>
          <p:cNvSpPr/>
          <p:nvPr/>
        </p:nvSpPr>
        <p:spPr>
          <a:xfrm>
            <a:off x="3707904" y="2932876"/>
            <a:ext cx="216024" cy="216024"/>
          </a:xfrm>
          <a:prstGeom prst="ellipse">
            <a:avLst/>
          </a:prstGeom>
          <a:solidFill>
            <a:srgbClr val="FF0000">
              <a:alpha val="7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000" dirty="0"/>
              <a:t>2</a:t>
            </a:r>
          </a:p>
        </p:txBody>
      </p:sp>
      <p:sp>
        <p:nvSpPr>
          <p:cNvPr id="9" name="Oval 8">
            <a:extLst>
              <a:ext uri="{FF2B5EF4-FFF2-40B4-BE49-F238E27FC236}">
                <a16:creationId xmlns:a16="http://schemas.microsoft.com/office/drawing/2014/main" id="{C12473B7-B4F3-1F79-549E-F7B098FFBE35}"/>
              </a:ext>
            </a:extLst>
          </p:cNvPr>
          <p:cNvSpPr/>
          <p:nvPr/>
        </p:nvSpPr>
        <p:spPr>
          <a:xfrm>
            <a:off x="5796136" y="2063162"/>
            <a:ext cx="216024" cy="216024"/>
          </a:xfrm>
          <a:prstGeom prst="ellipse">
            <a:avLst/>
          </a:prstGeom>
          <a:solidFill>
            <a:srgbClr val="FF0000">
              <a:alpha val="7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TextBox 9">
            <a:extLst>
              <a:ext uri="{FF2B5EF4-FFF2-40B4-BE49-F238E27FC236}">
                <a16:creationId xmlns:a16="http://schemas.microsoft.com/office/drawing/2014/main" id="{2C34B9E1-FA09-BCE9-16C7-0E1889B91F94}"/>
              </a:ext>
            </a:extLst>
          </p:cNvPr>
          <p:cNvSpPr txBox="1"/>
          <p:nvPr/>
        </p:nvSpPr>
        <p:spPr>
          <a:xfrm>
            <a:off x="5796136" y="2037497"/>
            <a:ext cx="324036" cy="246221"/>
          </a:xfrm>
          <a:prstGeom prst="rect">
            <a:avLst/>
          </a:prstGeom>
          <a:noFill/>
          <a:ln>
            <a:noFill/>
          </a:ln>
        </p:spPr>
        <p:txBody>
          <a:bodyPr wrap="square" rtlCol="0">
            <a:spAutoFit/>
          </a:bodyPr>
          <a:lstStyle/>
          <a:p>
            <a:r>
              <a:rPr lang="en-NZ" sz="1000" dirty="0">
                <a:solidFill>
                  <a:schemeClr val="bg1"/>
                </a:solidFill>
              </a:rPr>
              <a:t>4</a:t>
            </a:r>
          </a:p>
        </p:txBody>
      </p:sp>
      <p:sp>
        <p:nvSpPr>
          <p:cNvPr id="11" name="TextBox 10">
            <a:extLst>
              <a:ext uri="{FF2B5EF4-FFF2-40B4-BE49-F238E27FC236}">
                <a16:creationId xmlns:a16="http://schemas.microsoft.com/office/drawing/2014/main" id="{2DBD2FB9-17A1-0FE9-6BEF-0C5D3C43A1A7}"/>
              </a:ext>
            </a:extLst>
          </p:cNvPr>
          <p:cNvSpPr txBox="1"/>
          <p:nvPr/>
        </p:nvSpPr>
        <p:spPr>
          <a:xfrm>
            <a:off x="2973369" y="3178800"/>
            <a:ext cx="1224136" cy="246221"/>
          </a:xfrm>
          <a:prstGeom prst="rect">
            <a:avLst/>
          </a:prstGeom>
          <a:solidFill>
            <a:srgbClr val="FF0000">
              <a:alpha val="74902"/>
            </a:srgbClr>
          </a:solidFill>
          <a:ln w="12700">
            <a:solidFill>
              <a:schemeClr val="tx1"/>
            </a:solidFill>
          </a:ln>
        </p:spPr>
        <p:txBody>
          <a:bodyPr wrap="square" rtlCol="0">
            <a:spAutoFit/>
          </a:bodyPr>
          <a:lstStyle/>
          <a:p>
            <a:r>
              <a:rPr lang="en-NZ" sz="1000" dirty="0">
                <a:solidFill>
                  <a:schemeClr val="bg1"/>
                </a:solidFill>
              </a:rPr>
              <a:t>Radar Bush/ Te Paki</a:t>
            </a:r>
          </a:p>
        </p:txBody>
      </p:sp>
      <p:sp>
        <p:nvSpPr>
          <p:cNvPr id="12" name="TextBox 11">
            <a:extLst>
              <a:ext uri="{FF2B5EF4-FFF2-40B4-BE49-F238E27FC236}">
                <a16:creationId xmlns:a16="http://schemas.microsoft.com/office/drawing/2014/main" id="{EF4F546B-FB97-4D15-2AB4-B5FB91D5D912}"/>
              </a:ext>
            </a:extLst>
          </p:cNvPr>
          <p:cNvSpPr txBox="1"/>
          <p:nvPr/>
        </p:nvSpPr>
        <p:spPr>
          <a:xfrm>
            <a:off x="4582697" y="2931790"/>
            <a:ext cx="781391" cy="246221"/>
          </a:xfrm>
          <a:prstGeom prst="rect">
            <a:avLst/>
          </a:prstGeom>
          <a:solidFill>
            <a:srgbClr val="FF0000">
              <a:alpha val="74902"/>
            </a:srgbClr>
          </a:solidFill>
          <a:ln w="12700">
            <a:solidFill>
              <a:schemeClr val="tx1"/>
            </a:solidFill>
          </a:ln>
        </p:spPr>
        <p:txBody>
          <a:bodyPr wrap="square" rtlCol="0">
            <a:spAutoFit/>
          </a:bodyPr>
          <a:lstStyle/>
          <a:p>
            <a:r>
              <a:rPr lang="en-NZ" sz="1000" dirty="0" err="1">
                <a:solidFill>
                  <a:schemeClr val="bg1"/>
                </a:solidFill>
              </a:rPr>
              <a:t>Kohuronaki</a:t>
            </a:r>
            <a:endParaRPr lang="en-NZ" sz="1000" dirty="0">
              <a:solidFill>
                <a:schemeClr val="bg1"/>
              </a:solidFill>
            </a:endParaRPr>
          </a:p>
        </p:txBody>
      </p:sp>
      <p:sp>
        <p:nvSpPr>
          <p:cNvPr id="13" name="TextBox 12">
            <a:extLst>
              <a:ext uri="{FF2B5EF4-FFF2-40B4-BE49-F238E27FC236}">
                <a16:creationId xmlns:a16="http://schemas.microsoft.com/office/drawing/2014/main" id="{5CFD8B17-1FCA-D96A-C91D-43BC2F474C97}"/>
              </a:ext>
            </a:extLst>
          </p:cNvPr>
          <p:cNvSpPr txBox="1"/>
          <p:nvPr/>
        </p:nvSpPr>
        <p:spPr>
          <a:xfrm>
            <a:off x="6061036" y="2032965"/>
            <a:ext cx="723312" cy="246221"/>
          </a:xfrm>
          <a:prstGeom prst="rect">
            <a:avLst/>
          </a:prstGeom>
          <a:solidFill>
            <a:srgbClr val="FF0000">
              <a:alpha val="74902"/>
            </a:srgbClr>
          </a:solidFill>
          <a:ln w="12700">
            <a:solidFill>
              <a:schemeClr val="tx1"/>
            </a:solidFill>
          </a:ln>
        </p:spPr>
        <p:txBody>
          <a:bodyPr wrap="square" rtlCol="0">
            <a:spAutoFit/>
          </a:bodyPr>
          <a:lstStyle/>
          <a:p>
            <a:r>
              <a:rPr lang="en-NZ" sz="1000" dirty="0" err="1">
                <a:solidFill>
                  <a:schemeClr val="bg1"/>
                </a:solidFill>
              </a:rPr>
              <a:t>Unuwhao</a:t>
            </a:r>
            <a:endParaRPr lang="en-NZ" sz="1000" dirty="0">
              <a:solidFill>
                <a:schemeClr val="bg1"/>
              </a:solidFill>
            </a:endParaRPr>
          </a:p>
        </p:txBody>
      </p:sp>
    </p:spTree>
    <p:extLst>
      <p:ext uri="{BB962C8B-B14F-4D97-AF65-F5344CB8AC3E}">
        <p14:creationId xmlns:p14="http://schemas.microsoft.com/office/powerpoint/2010/main" val="819063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a tree branch&#10;&#10;Description automatically generated with low confidence">
            <a:extLst>
              <a:ext uri="{FF2B5EF4-FFF2-40B4-BE49-F238E27FC236}">
                <a16:creationId xmlns:a16="http://schemas.microsoft.com/office/drawing/2014/main" id="{D1D2ABDA-6C58-BF4F-6FB4-8C196153F56E}"/>
              </a:ext>
            </a:extLst>
          </p:cNvPr>
          <p:cNvPicPr>
            <a:picLocks noGrp="1" noChangeAspect="1"/>
          </p:cNvPicPr>
          <p:nvPr>
            <p:ph idx="13"/>
          </p:nvPr>
        </p:nvPicPr>
        <p:blipFill>
          <a:blip r:embed="rId3"/>
          <a:stretch>
            <a:fillRect/>
          </a:stretch>
        </p:blipFill>
        <p:spPr>
          <a:xfrm>
            <a:off x="3203848" y="1059582"/>
            <a:ext cx="2438400" cy="1627632"/>
          </a:xfrm>
        </p:spPr>
      </p:pic>
      <p:sp>
        <p:nvSpPr>
          <p:cNvPr id="3" name="Title 2">
            <a:extLst>
              <a:ext uri="{FF2B5EF4-FFF2-40B4-BE49-F238E27FC236}">
                <a16:creationId xmlns:a16="http://schemas.microsoft.com/office/drawing/2014/main" id="{71724AEC-DEB1-43E8-376C-6AD899020C5F}"/>
              </a:ext>
            </a:extLst>
          </p:cNvPr>
          <p:cNvSpPr>
            <a:spLocks noGrp="1"/>
          </p:cNvSpPr>
          <p:nvPr>
            <p:ph type="title"/>
          </p:nvPr>
        </p:nvSpPr>
        <p:spPr/>
        <p:txBody>
          <a:bodyPr/>
          <a:lstStyle/>
          <a:p>
            <a:r>
              <a:rPr lang="en-US" dirty="0"/>
              <a:t>Risks</a:t>
            </a:r>
          </a:p>
        </p:txBody>
      </p:sp>
      <p:sp>
        <p:nvSpPr>
          <p:cNvPr id="4" name="Text Placeholder 3">
            <a:extLst>
              <a:ext uri="{FF2B5EF4-FFF2-40B4-BE49-F238E27FC236}">
                <a16:creationId xmlns:a16="http://schemas.microsoft.com/office/drawing/2014/main" id="{9B11BC71-F81F-96F2-93E3-48BB2CC77AE5}"/>
              </a:ext>
            </a:extLst>
          </p:cNvPr>
          <p:cNvSpPr>
            <a:spLocks noGrp="1"/>
          </p:cNvSpPr>
          <p:nvPr>
            <p:ph type="body" sz="quarter" idx="16"/>
          </p:nvPr>
        </p:nvSpPr>
        <p:spPr/>
        <p:txBody>
          <a:bodyPr/>
          <a:lstStyle/>
          <a:p>
            <a:r>
              <a:rPr lang="en-US" dirty="0"/>
              <a:t>Possum browse</a:t>
            </a:r>
          </a:p>
          <a:p>
            <a:r>
              <a:rPr lang="en-US" dirty="0"/>
              <a:t>Habitat destruction</a:t>
            </a:r>
          </a:p>
          <a:p>
            <a:r>
              <a:rPr lang="en-US" dirty="0"/>
              <a:t>Myrtle rust</a:t>
            </a:r>
          </a:p>
        </p:txBody>
      </p:sp>
      <p:sp>
        <p:nvSpPr>
          <p:cNvPr id="5" name="Footer Placeholder 4">
            <a:extLst>
              <a:ext uri="{FF2B5EF4-FFF2-40B4-BE49-F238E27FC236}">
                <a16:creationId xmlns:a16="http://schemas.microsoft.com/office/drawing/2014/main" id="{2920A304-7B6C-0CE9-C98A-C24041BFD3AC}"/>
              </a:ext>
            </a:extLst>
          </p:cNvPr>
          <p:cNvSpPr>
            <a:spLocks noGrp="1"/>
          </p:cNvSpPr>
          <p:nvPr>
            <p:ph type="ftr" sz="quarter" idx="3"/>
          </p:nvPr>
        </p:nvSpPr>
        <p:spPr/>
        <p:txBody>
          <a:bodyPr/>
          <a:lstStyle/>
          <a:p>
            <a:r>
              <a:rPr lang="en-US" dirty="0"/>
              <a:t>MANAAKI WHENUA – LANDCARE RESEARCH</a:t>
            </a:r>
          </a:p>
        </p:txBody>
      </p:sp>
      <p:pic>
        <p:nvPicPr>
          <p:cNvPr id="11" name="Picture 10" descr="A close-up of a tree trunk&#10;&#10;Description automatically generated">
            <a:extLst>
              <a:ext uri="{FF2B5EF4-FFF2-40B4-BE49-F238E27FC236}">
                <a16:creationId xmlns:a16="http://schemas.microsoft.com/office/drawing/2014/main" id="{73E28F13-D1EA-1656-28A0-0C5D0A5E0B58}"/>
              </a:ext>
            </a:extLst>
          </p:cNvPr>
          <p:cNvPicPr>
            <a:picLocks noChangeAspect="1"/>
          </p:cNvPicPr>
          <p:nvPr/>
        </p:nvPicPr>
        <p:blipFill>
          <a:blip r:embed="rId4"/>
          <a:stretch>
            <a:fillRect/>
          </a:stretch>
        </p:blipFill>
        <p:spPr>
          <a:xfrm>
            <a:off x="5868144" y="1059582"/>
            <a:ext cx="2494717" cy="3744416"/>
          </a:xfrm>
          <a:prstGeom prst="rect">
            <a:avLst/>
          </a:prstGeom>
        </p:spPr>
      </p:pic>
      <p:pic>
        <p:nvPicPr>
          <p:cNvPr id="2" name="Picture 2">
            <a:extLst>
              <a:ext uri="{FF2B5EF4-FFF2-40B4-BE49-F238E27FC236}">
                <a16:creationId xmlns:a16="http://schemas.microsoft.com/office/drawing/2014/main" id="{4BD86516-C2E7-1392-FB52-4AF52E341E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5939" y="3176366"/>
            <a:ext cx="2443892" cy="1627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3559B3-DB6B-3771-BD43-5A301E0FA089}"/>
              </a:ext>
            </a:extLst>
          </p:cNvPr>
          <p:cNvSpPr txBox="1"/>
          <p:nvPr/>
        </p:nvSpPr>
        <p:spPr>
          <a:xfrm>
            <a:off x="4412332" y="4881890"/>
            <a:ext cx="5769445" cy="523220"/>
          </a:xfrm>
          <a:prstGeom prst="rect">
            <a:avLst/>
          </a:prstGeom>
          <a:noFill/>
        </p:spPr>
        <p:txBody>
          <a:bodyPr wrap="square" rtlCol="0">
            <a:spAutoFit/>
          </a:bodyPr>
          <a:lstStyle/>
          <a:p>
            <a:r>
              <a:rPr lang="en-NZ" sz="1000" dirty="0">
                <a:solidFill>
                  <a:schemeClr val="tx1">
                    <a:lumMod val="50000"/>
                    <a:lumOff val="50000"/>
                  </a:schemeClr>
                </a:solidFill>
              </a:rPr>
              <a:t>Jeremy Rolfe, </a:t>
            </a:r>
            <a:r>
              <a:rPr lang="en-NZ" sz="1000" b="0" i="0" dirty="0">
                <a:solidFill>
                  <a:schemeClr val="tx1">
                    <a:lumMod val="50000"/>
                    <a:lumOff val="50000"/>
                  </a:schemeClr>
                </a:solidFill>
                <a:effectLst/>
                <a:latin typeface="Inter"/>
              </a:rPr>
              <a:t>Gillian M. Crowcroft sourced from NZPCN Licence: </a:t>
            </a:r>
            <a:r>
              <a:rPr lang="en-NZ" sz="1000" b="0" i="0" u="sng" dirty="0">
                <a:solidFill>
                  <a:schemeClr val="tx1">
                    <a:lumMod val="50000"/>
                    <a:lumOff val="50000"/>
                  </a:schemeClr>
                </a:solidFill>
                <a:effectLst/>
                <a:latin typeface="Inter"/>
                <a:hlinkClick r:id="rId6">
                  <a:extLst>
                    <a:ext uri="{A12FA001-AC4F-418D-AE19-62706E023703}">
                      <ahyp:hlinkClr xmlns:ahyp="http://schemas.microsoft.com/office/drawing/2018/hyperlinkcolor" val="tx"/>
                    </a:ext>
                  </a:extLst>
                </a:hlinkClick>
              </a:rPr>
              <a:t>CC BY-NC</a:t>
            </a:r>
            <a:r>
              <a:rPr lang="en-NZ" sz="1000" b="0" i="0" dirty="0">
                <a:solidFill>
                  <a:schemeClr val="tx1">
                    <a:lumMod val="50000"/>
                    <a:lumOff val="50000"/>
                  </a:schemeClr>
                </a:solidFill>
                <a:effectLst/>
                <a:latin typeface="Inter"/>
              </a:rPr>
              <a:t>.</a:t>
            </a:r>
            <a:endParaRPr lang="en-NZ" sz="1000" dirty="0">
              <a:solidFill>
                <a:schemeClr val="tx1">
                  <a:lumMod val="50000"/>
                  <a:lumOff val="50000"/>
                </a:schemeClr>
              </a:solidFill>
            </a:endParaRPr>
          </a:p>
          <a:p>
            <a:endParaRPr lang="en-NZ" dirty="0"/>
          </a:p>
        </p:txBody>
      </p:sp>
    </p:spTree>
    <p:extLst>
      <p:ext uri="{BB962C8B-B14F-4D97-AF65-F5344CB8AC3E}">
        <p14:creationId xmlns:p14="http://schemas.microsoft.com/office/powerpoint/2010/main" val="3835399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A39DC-2071-E21F-A551-A556BFD0DB07}"/>
              </a:ext>
            </a:extLst>
          </p:cNvPr>
          <p:cNvSpPr>
            <a:spLocks noGrp="1"/>
          </p:cNvSpPr>
          <p:nvPr>
            <p:ph type="title"/>
          </p:nvPr>
        </p:nvSpPr>
        <p:spPr>
          <a:xfrm>
            <a:off x="479775" y="483518"/>
            <a:ext cx="7920880" cy="381461"/>
          </a:xfrm>
        </p:spPr>
        <p:txBody>
          <a:bodyPr/>
          <a:lstStyle/>
          <a:p>
            <a:r>
              <a:rPr lang="en-US" dirty="0"/>
              <a:t>A taonga of Ngāti </a:t>
            </a:r>
            <a:r>
              <a:rPr lang="en-US" dirty="0" err="1"/>
              <a:t>Kuri</a:t>
            </a:r>
            <a:endParaRPr lang="en-NZ" dirty="0"/>
          </a:p>
        </p:txBody>
      </p:sp>
      <p:sp>
        <p:nvSpPr>
          <p:cNvPr id="4" name="Text Placeholder 3">
            <a:extLst>
              <a:ext uri="{FF2B5EF4-FFF2-40B4-BE49-F238E27FC236}">
                <a16:creationId xmlns:a16="http://schemas.microsoft.com/office/drawing/2014/main" id="{5F5D189E-3C4E-AA63-B853-5D3C8210B218}"/>
              </a:ext>
            </a:extLst>
          </p:cNvPr>
          <p:cNvSpPr>
            <a:spLocks noGrp="1"/>
          </p:cNvSpPr>
          <p:nvPr>
            <p:ph type="body" sz="quarter" idx="16"/>
          </p:nvPr>
        </p:nvSpPr>
        <p:spPr/>
        <p:txBody>
          <a:bodyPr/>
          <a:lstStyle/>
          <a:p>
            <a:endParaRPr lang="en-NZ" dirty="0"/>
          </a:p>
        </p:txBody>
      </p:sp>
      <p:sp>
        <p:nvSpPr>
          <p:cNvPr id="5" name="Footer Placeholder 4">
            <a:extLst>
              <a:ext uri="{FF2B5EF4-FFF2-40B4-BE49-F238E27FC236}">
                <a16:creationId xmlns:a16="http://schemas.microsoft.com/office/drawing/2014/main" id="{9577BEC7-E3C7-7583-4A7E-431B6E66ADA4}"/>
              </a:ext>
            </a:extLst>
          </p:cNvPr>
          <p:cNvSpPr>
            <a:spLocks noGrp="1"/>
          </p:cNvSpPr>
          <p:nvPr>
            <p:ph type="ftr" sz="quarter" idx="3"/>
          </p:nvPr>
        </p:nvSpPr>
        <p:spPr/>
        <p:txBody>
          <a:bodyPr/>
          <a:lstStyle/>
          <a:p>
            <a:r>
              <a:rPr lang="en-US"/>
              <a:t>MANAAKI WHENUA – LANDCARE RESEARCH</a:t>
            </a:r>
            <a:endParaRPr lang="en-US" dirty="0"/>
          </a:p>
        </p:txBody>
      </p:sp>
      <p:pic>
        <p:nvPicPr>
          <p:cNvPr id="6" name="Content Placeholder 5" descr="A group of people holding a plant&#10;&#10;Description automatically generated">
            <a:extLst>
              <a:ext uri="{FF2B5EF4-FFF2-40B4-BE49-F238E27FC236}">
                <a16:creationId xmlns:a16="http://schemas.microsoft.com/office/drawing/2014/main" id="{1A283C2E-38B4-0B10-03B6-93ED87877051}"/>
              </a:ext>
            </a:extLst>
          </p:cNvPr>
          <p:cNvPicPr>
            <a:picLocks noGrp="1" noChangeAspect="1"/>
          </p:cNvPicPr>
          <p:nvPr>
            <p:ph idx="13"/>
          </p:nvPr>
        </p:nvPicPr>
        <p:blipFill>
          <a:blip r:embed="rId3"/>
          <a:stretch>
            <a:fillRect/>
          </a:stretch>
        </p:blipFill>
        <p:spPr>
          <a:xfrm>
            <a:off x="4152403" y="1131888"/>
            <a:ext cx="3680820" cy="3671887"/>
          </a:xfrm>
          <a:prstGeom prst="rect">
            <a:avLst/>
          </a:prstGeom>
        </p:spPr>
      </p:pic>
    </p:spTree>
    <p:extLst>
      <p:ext uri="{BB962C8B-B14F-4D97-AF65-F5344CB8AC3E}">
        <p14:creationId xmlns:p14="http://schemas.microsoft.com/office/powerpoint/2010/main" val="1438697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2EEF71-F197-EA79-35E0-1ACDDDD057FA}"/>
              </a:ext>
            </a:extLst>
          </p:cNvPr>
          <p:cNvSpPr>
            <a:spLocks noGrp="1"/>
          </p:cNvSpPr>
          <p:nvPr>
            <p:ph sz="quarter" idx="14"/>
          </p:nvPr>
        </p:nvSpPr>
        <p:spPr/>
        <p:txBody>
          <a:bodyPr/>
          <a:lstStyle/>
          <a:p>
            <a:r>
              <a:rPr lang="en-NZ" dirty="0"/>
              <a:t>Auckland Botanic Gardens 16 Nov 2021</a:t>
            </a:r>
          </a:p>
          <a:p>
            <a:endParaRPr lang="en-NZ" dirty="0"/>
          </a:p>
          <a:p>
            <a:endParaRPr lang="en-NZ" dirty="0"/>
          </a:p>
          <a:p>
            <a:endParaRPr lang="en-NZ" dirty="0"/>
          </a:p>
        </p:txBody>
      </p:sp>
      <p:sp>
        <p:nvSpPr>
          <p:cNvPr id="4" name="Title 3">
            <a:extLst>
              <a:ext uri="{FF2B5EF4-FFF2-40B4-BE49-F238E27FC236}">
                <a16:creationId xmlns:a16="http://schemas.microsoft.com/office/drawing/2014/main" id="{745637D9-1581-7C20-CD7B-E7B9F9FF9911}"/>
              </a:ext>
            </a:extLst>
          </p:cNvPr>
          <p:cNvSpPr>
            <a:spLocks noGrp="1"/>
          </p:cNvSpPr>
          <p:nvPr>
            <p:ph type="title"/>
          </p:nvPr>
        </p:nvSpPr>
        <p:spPr/>
        <p:txBody>
          <a:bodyPr/>
          <a:lstStyle/>
          <a:p>
            <a:br>
              <a:rPr lang="en-NZ" dirty="0"/>
            </a:br>
            <a:endParaRPr lang="en-NZ" dirty="0"/>
          </a:p>
        </p:txBody>
      </p:sp>
      <p:sp>
        <p:nvSpPr>
          <p:cNvPr id="5" name="Footer Placeholder 4">
            <a:extLst>
              <a:ext uri="{FF2B5EF4-FFF2-40B4-BE49-F238E27FC236}">
                <a16:creationId xmlns:a16="http://schemas.microsoft.com/office/drawing/2014/main" id="{87B7F143-AB07-2F21-5FBC-CB381DBC1185}"/>
              </a:ext>
            </a:extLst>
          </p:cNvPr>
          <p:cNvSpPr>
            <a:spLocks noGrp="1"/>
          </p:cNvSpPr>
          <p:nvPr>
            <p:ph type="ftr" sz="quarter" idx="3"/>
          </p:nvPr>
        </p:nvSpPr>
        <p:spPr/>
        <p:txBody>
          <a:bodyPr/>
          <a:lstStyle/>
          <a:p>
            <a:r>
              <a:rPr lang="en-US"/>
              <a:t>MANAAKI WHENUA – LANDCARE RESEARCH</a:t>
            </a:r>
            <a:endParaRPr lang="en-US" dirty="0"/>
          </a:p>
        </p:txBody>
      </p:sp>
      <p:pic>
        <p:nvPicPr>
          <p:cNvPr id="6" name="Content Placeholder 8" descr="A close-up of a tree&#10;&#10;Description automatically generated with low confidence">
            <a:extLst>
              <a:ext uri="{FF2B5EF4-FFF2-40B4-BE49-F238E27FC236}">
                <a16:creationId xmlns:a16="http://schemas.microsoft.com/office/drawing/2014/main" id="{7D6E1506-5B02-059B-5847-AF0628A41865}"/>
              </a:ext>
            </a:extLst>
          </p:cNvPr>
          <p:cNvPicPr>
            <a:picLocks noChangeAspect="1"/>
          </p:cNvPicPr>
          <p:nvPr/>
        </p:nvPicPr>
        <p:blipFill>
          <a:blip r:embed="rId3"/>
          <a:stretch>
            <a:fillRect/>
          </a:stretch>
        </p:blipFill>
        <p:spPr>
          <a:xfrm rot="5400000">
            <a:off x="3012624" y="1650004"/>
            <a:ext cx="3275385" cy="2456539"/>
          </a:xfrm>
          <a:prstGeom prst="rect">
            <a:avLst/>
          </a:prstGeom>
        </p:spPr>
      </p:pic>
      <p:pic>
        <p:nvPicPr>
          <p:cNvPr id="7" name="Content Placeholder 6" descr="A picture containing outdoor, sky, vegetation, plant&#10;&#10;Description automatically generated">
            <a:extLst>
              <a:ext uri="{FF2B5EF4-FFF2-40B4-BE49-F238E27FC236}">
                <a16:creationId xmlns:a16="http://schemas.microsoft.com/office/drawing/2014/main" id="{F645C700-A75F-E7CE-37A5-790D8415F921}"/>
              </a:ext>
            </a:extLst>
          </p:cNvPr>
          <p:cNvPicPr>
            <a:picLocks noChangeAspect="1"/>
          </p:cNvPicPr>
          <p:nvPr/>
        </p:nvPicPr>
        <p:blipFill>
          <a:blip r:embed="rId4"/>
          <a:stretch>
            <a:fillRect/>
          </a:stretch>
        </p:blipFill>
        <p:spPr>
          <a:xfrm rot="5400000">
            <a:off x="275523" y="1659648"/>
            <a:ext cx="3264361" cy="2448271"/>
          </a:xfrm>
          <a:prstGeom prst="rect">
            <a:avLst/>
          </a:prstGeom>
        </p:spPr>
      </p:pic>
      <p:sp>
        <p:nvSpPr>
          <p:cNvPr id="9" name="TextBox 8">
            <a:extLst>
              <a:ext uri="{FF2B5EF4-FFF2-40B4-BE49-F238E27FC236}">
                <a16:creationId xmlns:a16="http://schemas.microsoft.com/office/drawing/2014/main" id="{FC5099EB-9AC5-E89A-F7F7-DD497DC901F3}"/>
              </a:ext>
            </a:extLst>
          </p:cNvPr>
          <p:cNvSpPr txBox="1"/>
          <p:nvPr/>
        </p:nvSpPr>
        <p:spPr>
          <a:xfrm>
            <a:off x="662211" y="4619486"/>
            <a:ext cx="4701877" cy="246221"/>
          </a:xfrm>
          <a:prstGeom prst="rect">
            <a:avLst/>
          </a:prstGeom>
          <a:noFill/>
        </p:spPr>
        <p:txBody>
          <a:bodyPr wrap="square" rtlCol="0">
            <a:spAutoFit/>
          </a:bodyPr>
          <a:lstStyle/>
          <a:p>
            <a:r>
              <a:rPr lang="en-NZ" sz="1000" dirty="0">
                <a:solidFill>
                  <a:schemeClr val="tx1">
                    <a:lumMod val="50000"/>
                    <a:lumOff val="50000"/>
                  </a:schemeClr>
                </a:solidFill>
              </a:rPr>
              <a:t>Photos by Emma Bodley, Auckland Botanic Gardens</a:t>
            </a:r>
            <a:endParaRPr lang="en-NZ" dirty="0"/>
          </a:p>
        </p:txBody>
      </p:sp>
      <p:sp>
        <p:nvSpPr>
          <p:cNvPr id="8" name="TextBox 7">
            <a:extLst>
              <a:ext uri="{FF2B5EF4-FFF2-40B4-BE49-F238E27FC236}">
                <a16:creationId xmlns:a16="http://schemas.microsoft.com/office/drawing/2014/main" id="{1E2FC749-0A48-F38D-D03A-D582307121EA}"/>
              </a:ext>
            </a:extLst>
          </p:cNvPr>
          <p:cNvSpPr txBox="1"/>
          <p:nvPr/>
        </p:nvSpPr>
        <p:spPr>
          <a:xfrm>
            <a:off x="662211" y="400478"/>
            <a:ext cx="4572000" cy="369332"/>
          </a:xfrm>
          <a:prstGeom prst="rect">
            <a:avLst/>
          </a:prstGeom>
          <a:noFill/>
        </p:spPr>
        <p:txBody>
          <a:bodyPr wrap="square">
            <a:spAutoFit/>
          </a:bodyPr>
          <a:lstStyle/>
          <a:p>
            <a:r>
              <a:rPr lang="en-NZ" dirty="0"/>
              <a:t>Collection day! </a:t>
            </a:r>
          </a:p>
        </p:txBody>
      </p:sp>
    </p:spTree>
    <p:extLst>
      <p:ext uri="{BB962C8B-B14F-4D97-AF65-F5344CB8AC3E}">
        <p14:creationId xmlns:p14="http://schemas.microsoft.com/office/powerpoint/2010/main" val="3851313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389E81-E51D-3517-133F-03473F43E9AB}"/>
              </a:ext>
            </a:extLst>
          </p:cNvPr>
          <p:cNvSpPr>
            <a:spLocks noGrp="1"/>
          </p:cNvSpPr>
          <p:nvPr>
            <p:ph idx="13"/>
          </p:nvPr>
        </p:nvSpPr>
        <p:spPr>
          <a:xfrm>
            <a:off x="3347864" y="1131590"/>
            <a:ext cx="5288950" cy="3096344"/>
          </a:xfrm>
        </p:spPr>
        <p:txBody>
          <a:bodyPr/>
          <a:lstStyle/>
          <a:p>
            <a:pPr marL="285750" indent="-285750">
              <a:lnSpc>
                <a:spcPct val="150000"/>
              </a:lnSpc>
              <a:buFont typeface="Arial" panose="020B0604020202020204" pitchFamily="34" charset="0"/>
              <a:buChar char="•"/>
            </a:pPr>
            <a:r>
              <a:rPr lang="mi-NZ" sz="1600" dirty="0">
                <a:latin typeface="Avenir Next LT Pro Light" panose="020B0304020202020204" pitchFamily="34" charset="0"/>
              </a:rPr>
              <a:t>Small genome = 350 Mb</a:t>
            </a:r>
          </a:p>
          <a:p>
            <a:pPr marL="285750" indent="-285750">
              <a:lnSpc>
                <a:spcPct val="150000"/>
              </a:lnSpc>
              <a:buFont typeface="Arial" panose="020B0604020202020204" pitchFamily="34" charset="0"/>
              <a:buChar char="•"/>
            </a:pPr>
            <a:r>
              <a:rPr lang="mi-NZ" sz="1600" dirty="0">
                <a:latin typeface="Avenir Next LT Pro Light" panose="020B0304020202020204" pitchFamily="34" charset="0"/>
              </a:rPr>
              <a:t>Nuclei isolation method for DNA extraction</a:t>
            </a:r>
          </a:p>
          <a:p>
            <a:pPr marL="285750" indent="-285750">
              <a:lnSpc>
                <a:spcPct val="150000"/>
              </a:lnSpc>
              <a:buFont typeface="Arial" panose="020B0604020202020204" pitchFamily="34" charset="0"/>
              <a:buChar char="•"/>
            </a:pPr>
            <a:r>
              <a:rPr lang="mi-NZ" sz="1600" dirty="0">
                <a:latin typeface="Avenir Next LT Pro Light" panose="020B0304020202020204" pitchFamily="34" charset="0"/>
              </a:rPr>
              <a:t>2x Nanopore R9.4.1 flowcells</a:t>
            </a:r>
          </a:p>
          <a:p>
            <a:pPr marL="285750" indent="-285750">
              <a:lnSpc>
                <a:spcPct val="150000"/>
              </a:lnSpc>
              <a:buFont typeface="Arial" panose="020B0604020202020204" pitchFamily="34" charset="0"/>
              <a:buChar char="•"/>
            </a:pPr>
            <a:r>
              <a:rPr lang="mi-NZ" sz="1600" dirty="0">
                <a:latin typeface="Avenir Next LT Pro Light" panose="020B0304020202020204" pitchFamily="34" charset="0"/>
              </a:rPr>
              <a:t>2.6 million reads</a:t>
            </a:r>
          </a:p>
          <a:p>
            <a:pPr marL="285750" indent="-285750">
              <a:lnSpc>
                <a:spcPct val="150000"/>
              </a:lnSpc>
              <a:buFont typeface="Arial" panose="020B0604020202020204" pitchFamily="34" charset="0"/>
              <a:buChar char="•"/>
            </a:pPr>
            <a:r>
              <a:rPr lang="mi-NZ" sz="1600" dirty="0">
                <a:latin typeface="Avenir Next LT Pro Light" panose="020B0304020202020204" pitchFamily="34" charset="0"/>
              </a:rPr>
              <a:t>43 Gb raw data = 125X raw depth</a:t>
            </a:r>
          </a:p>
          <a:p>
            <a:pPr marL="285750" indent="-285750">
              <a:lnSpc>
                <a:spcPct val="150000"/>
              </a:lnSpc>
              <a:buFont typeface="Arial" panose="020B0604020202020204" pitchFamily="34" charset="0"/>
              <a:buChar char="•"/>
            </a:pPr>
            <a:r>
              <a:rPr lang="mi-NZ" sz="1600" dirty="0">
                <a:latin typeface="Avenir Next LT Pro Light" panose="020B0304020202020204" pitchFamily="34" charset="0"/>
              </a:rPr>
              <a:t>Read N50 = 21-30 kb</a:t>
            </a:r>
          </a:p>
          <a:p>
            <a:pPr marL="0" indent="0">
              <a:buNone/>
            </a:pPr>
            <a:endParaRPr lang="en-NZ" b="0" i="0" dirty="0">
              <a:solidFill>
                <a:srgbClr val="1F2328"/>
              </a:solidFill>
              <a:effectLst/>
              <a:latin typeface="-apple-system"/>
            </a:endParaRPr>
          </a:p>
        </p:txBody>
      </p:sp>
      <p:sp>
        <p:nvSpPr>
          <p:cNvPr id="3" name="Title 2">
            <a:extLst>
              <a:ext uri="{FF2B5EF4-FFF2-40B4-BE49-F238E27FC236}">
                <a16:creationId xmlns:a16="http://schemas.microsoft.com/office/drawing/2014/main" id="{CB499C1C-E95F-5AF1-44D0-EF3C70A09EF5}"/>
              </a:ext>
            </a:extLst>
          </p:cNvPr>
          <p:cNvSpPr>
            <a:spLocks noGrp="1"/>
          </p:cNvSpPr>
          <p:nvPr>
            <p:ph type="title"/>
          </p:nvPr>
        </p:nvSpPr>
        <p:spPr>
          <a:xfrm>
            <a:off x="183355" y="483518"/>
            <a:ext cx="7920880" cy="381461"/>
          </a:xfrm>
        </p:spPr>
        <p:txBody>
          <a:bodyPr/>
          <a:lstStyle/>
          <a:p>
            <a:r>
              <a:rPr lang="en-NZ" dirty="0"/>
              <a:t>Sequencing</a:t>
            </a:r>
          </a:p>
        </p:txBody>
      </p:sp>
      <p:sp>
        <p:nvSpPr>
          <p:cNvPr id="4" name="Text Placeholder 3">
            <a:extLst>
              <a:ext uri="{FF2B5EF4-FFF2-40B4-BE49-F238E27FC236}">
                <a16:creationId xmlns:a16="http://schemas.microsoft.com/office/drawing/2014/main" id="{9C136600-625E-F585-44AE-C6B7CC842A5D}"/>
              </a:ext>
            </a:extLst>
          </p:cNvPr>
          <p:cNvSpPr>
            <a:spLocks noGrp="1"/>
          </p:cNvSpPr>
          <p:nvPr>
            <p:ph type="body" sz="quarter" idx="16"/>
          </p:nvPr>
        </p:nvSpPr>
        <p:spPr/>
        <p:txBody>
          <a:bodyPr/>
          <a:lstStyle/>
          <a:p>
            <a:endParaRPr lang="en-NZ"/>
          </a:p>
        </p:txBody>
      </p:sp>
      <p:sp>
        <p:nvSpPr>
          <p:cNvPr id="5" name="Footer Placeholder 4">
            <a:extLst>
              <a:ext uri="{FF2B5EF4-FFF2-40B4-BE49-F238E27FC236}">
                <a16:creationId xmlns:a16="http://schemas.microsoft.com/office/drawing/2014/main" id="{45CAE2F3-C2DD-4990-99CC-35E7223514E8}"/>
              </a:ext>
            </a:extLst>
          </p:cNvPr>
          <p:cNvSpPr>
            <a:spLocks noGrp="1"/>
          </p:cNvSpPr>
          <p:nvPr>
            <p:ph type="ftr" sz="quarter" idx="3"/>
          </p:nvPr>
        </p:nvSpPr>
        <p:spPr/>
        <p:txBody>
          <a:bodyPr/>
          <a:lstStyle/>
          <a:p>
            <a:r>
              <a:rPr lang="en-US"/>
              <a:t>MANAAKI WHENUA – LANDCARE RESEARCH</a:t>
            </a:r>
            <a:endParaRPr lang="en-US" dirty="0"/>
          </a:p>
        </p:txBody>
      </p:sp>
    </p:spTree>
    <p:extLst>
      <p:ext uri="{BB962C8B-B14F-4D97-AF65-F5344CB8AC3E}">
        <p14:creationId xmlns:p14="http://schemas.microsoft.com/office/powerpoint/2010/main" val="3561091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Microsoft.Office.RecordsManagement.PolicyFeatures.ExpirationEventReceiver</Name>
    <Synchronization>Synchronous</Synchronization>
    <Type>10001</Type>
    <SequenceNumber>101</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Version=16.0.0.0, Culture=neutral, PublicKeyToken=71e9bce111e9429c</Assembly>
    <Class>Microsoft.Office.RecordsManagement.Internal.UpdateExpireDate</Class>
    <Data/>
    <Filter/>
  </Receiver>
</spe:Receivers>
</file>

<file path=customXml/item2.xml><?xml version="1.0" encoding="utf-8"?>
<?mso-contentType ?>
<SharedContentType xmlns="Microsoft.SharePoint.Taxonomy.ContentTypeSync" SourceId="cff6fb5f-ff94-4e76-a97a-6e91cece4951" ContentTypeId="0x0101009B04602041D0694ABE70B3FB1B612FF9" PreviousValue="false"/>
</file>

<file path=customXml/item3.xml><?xml version="1.0" encoding="utf-8"?>
<?mso-contentType ?>
<p:Policy xmlns:p="office.server.policy" local="true" id="c8b3defa-7dee-441a-b3a7-d894db6b5669">
  <p:Name>R07</p:Name>
  <p:Description/>
  <p:Statement/>
  <p:PolicyItems>
    <p:PolicyItem featureId="Microsoft.Office.RecordsManagement.PolicyFeatures.Expiration" UniqueId="aad8e39f-469e-4046-a93c-c8e23ea18b58">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5</number>
                  <property>Created</property>
                  <propertyId>8c06beca-0777-48f7-91c7-6da68bc07b69</propertyId>
                  <period>years</period>
                </formula>
                <action type="action" id="Microsoft.Office.RecordsManagement.PolicyFeatures.Expiration.Action.MoveToRecycleBin"/>
              </data>
            </stages>
          </Schedule>
        </Schedules>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Staffroom - Support - Comms Document" ma:contentTypeID="0x0101009B04602041D0694ABE70B3FB1B612FF9030300348D5364A9783F42A5FAC6D1AE193461" ma:contentTypeVersion="24" ma:contentTypeDescription="" ma:contentTypeScope="" ma:versionID="b1a6e57cc9a7277305082c0eefb416d6">
  <xsd:schema xmlns:xsd="http://www.w3.org/2001/XMLSchema" xmlns:xs="http://www.w3.org/2001/XMLSchema" xmlns:p="http://schemas.microsoft.com/office/2006/metadata/properties" xmlns:ns1="http://schemas.microsoft.com/sharepoint/v3" xmlns:ns2="b8e91d04-5364-45fd-a96d-482c4d1c21dd" xmlns:ns3="6d54058c-2564-4fe8-aa47-d9c15ced1e40" targetNamespace="http://schemas.microsoft.com/office/2006/metadata/properties" ma:root="true" ma:fieldsID="85c58bac5a395f0aeace72956ad9cd2b" ns1:_="" ns2:_="" ns3:_="">
    <xsd:import namespace="http://schemas.microsoft.com/sharepoint/v3"/>
    <xsd:import namespace="b8e91d04-5364-45fd-a96d-482c4d1c21dd"/>
    <xsd:import namespace="6d54058c-2564-4fe8-aa47-d9c15ced1e40"/>
    <xsd:element name="properties">
      <xsd:complexType>
        <xsd:sequence>
          <xsd:element name="documentManagement">
            <xsd:complexType>
              <xsd:all>
                <xsd:element ref="ns1:_dlc_Exempt" minOccurs="0"/>
                <xsd:element ref="ns1:_dlc_ExpireDateSaved" minOccurs="0"/>
                <xsd:element ref="ns1:_dlc_ExpireDate" minOccurs="0"/>
                <xsd:element ref="ns2:TaxCatchAll" minOccurs="0"/>
                <xsd:element ref="ns2:TaxCatchAllLabel" minOccurs="0"/>
                <xsd:element ref="ns2:TaxKeywordTaxHTField" minOccurs="0"/>
                <xsd:element ref="ns3:MediaServiceAutoKeyPoints" minOccurs="0"/>
                <xsd:element ref="ns3:MediaServiceKeyPoints"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7" nillable="true" ma:displayName="Exempt from Policy" ma:hidden="true" ma:internalName="_dlc_Exempt" ma:readOnly="false">
      <xsd:simpleType>
        <xsd:restriction base="dms:Unknown"/>
      </xsd:simpleType>
    </xsd:element>
    <xsd:element name="_dlc_ExpireDateSaved" ma:index="8" nillable="true" ma:displayName="Original Expiration Date" ma:hidden="true" ma:internalName="_dlc_ExpireDateSaved" ma:readOnly="false">
      <xsd:simpleType>
        <xsd:restriction base="dms:DateTime"/>
      </xsd:simpleType>
    </xsd:element>
    <xsd:element name="_dlc_ExpireDate" ma:index="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8e91d04-5364-45fd-a96d-482c4d1c21d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bbc1aa6-5427-49e7-aeb9-932c2ed72f25}" ma:internalName="TaxCatchAll" ma:readOnly="false" ma:showField="CatchAllData" ma:web="0b76b3cb-9ae4-49db-9918-5c894403b564">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8bbc1aa6-5427-49e7-aeb9-932c2ed72f25}" ma:internalName="TaxCatchAllLabel" ma:readOnly="false" ma:showField="CatchAllDataLabel" ma:web="0b76b3cb-9ae4-49db-9918-5c894403b564">
      <xsd:complexType>
        <xsd:complexContent>
          <xsd:extension base="dms:MultiChoiceLookup">
            <xsd:sequence>
              <xsd:element name="Value" type="dms:Lookup" maxOccurs="unbounded" minOccurs="0" nillable="true"/>
            </xsd:sequence>
          </xsd:extension>
        </xsd:complexContent>
      </xsd:complexType>
    </xsd:element>
    <xsd:element name="TaxKeywordTaxHTField" ma:index="12" nillable="true" ma:taxonomy="true" ma:internalName="TaxKeywordTaxHTField" ma:taxonomyFieldName="TaxKeyword" ma:displayName="Enterprise Keywords" ma:readOnly="false"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d54058c-2564-4fe8-aa47-d9c15ced1e40" elementFormDefault="qualified">
    <xsd:import namespace="http://schemas.microsoft.com/office/2006/documentManagement/types"/>
    <xsd:import namespace="http://schemas.microsoft.com/office/infopath/2007/PartnerControls"/>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cff6fb5f-ff94-4e76-a97a-6e91cece4951"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TaxKeywordTaxHTField xmlns="b8e91d04-5364-45fd-a96d-482c4d1c21dd">
      <Terms xmlns="http://schemas.microsoft.com/office/infopath/2007/PartnerControls"/>
    </TaxKeywordTaxHTField>
    <lcf76f155ced4ddcb4097134ff3c332f xmlns="6d54058c-2564-4fe8-aa47-d9c15ced1e40">
      <Terms xmlns="http://schemas.microsoft.com/office/infopath/2007/PartnerControls"/>
    </lcf76f155ced4ddcb4097134ff3c332f>
    <TaxCatchAll xmlns="b8e91d04-5364-45fd-a96d-482c4d1c21dd" xsi:nil="true"/>
    <_dlc_ExpireDateSaved xmlns="http://schemas.microsoft.com/sharepoint/v3" xsi:nil="true"/>
    <_dlc_Exempt xmlns="http://schemas.microsoft.com/sharepoint/v3" xsi:nil="true"/>
    <TaxCatchAllLabel xmlns="b8e91d04-5364-45fd-a96d-482c4d1c21dd" xsi:nil="true"/>
    <_dlc_ExpireDate xmlns="http://schemas.microsoft.com/sharepoint/v3">2027-10-30T20:46:50+00:00</_dlc_ExpireDate>
  </documentManagement>
</p:properties>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E222F6-ED2F-4AC5-A2CA-9DAC6F575648}">
  <ds:schemaRefs>
    <ds:schemaRef ds:uri="http://schemas.microsoft.com/sharepoint/events"/>
  </ds:schemaRefs>
</ds:datastoreItem>
</file>

<file path=customXml/itemProps2.xml><?xml version="1.0" encoding="utf-8"?>
<ds:datastoreItem xmlns:ds="http://schemas.openxmlformats.org/officeDocument/2006/customXml" ds:itemID="{33F27B7F-A77D-48F3-8B39-A963C8EB52F8}">
  <ds:schemaRefs>
    <ds:schemaRef ds:uri="Microsoft.SharePoint.Taxonomy.ContentTypeSync"/>
  </ds:schemaRefs>
</ds:datastoreItem>
</file>

<file path=customXml/itemProps3.xml><?xml version="1.0" encoding="utf-8"?>
<ds:datastoreItem xmlns:ds="http://schemas.openxmlformats.org/officeDocument/2006/customXml" ds:itemID="{FF459145-0FC1-4A1B-8446-F157B93A6D97}">
  <ds:schemaRefs>
    <ds:schemaRef ds:uri="office.server.policy"/>
  </ds:schemaRefs>
</ds:datastoreItem>
</file>

<file path=customXml/itemProps4.xml><?xml version="1.0" encoding="utf-8"?>
<ds:datastoreItem xmlns:ds="http://schemas.openxmlformats.org/officeDocument/2006/customXml" ds:itemID="{869FE857-AFC2-4165-9FF7-36D6E38C90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8e91d04-5364-45fd-a96d-482c4d1c21dd"/>
    <ds:schemaRef ds:uri="6d54058c-2564-4fe8-aa47-d9c15ced1e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483623BF-B530-4B9A-9531-3D700D3AE953}">
  <ds:schemaRefs>
    <ds:schemaRef ds:uri="http://schemas.microsoft.com/office/2006/metadata/properties"/>
    <ds:schemaRef ds:uri="http://schemas.microsoft.com/office/infopath/2007/PartnerControls"/>
    <ds:schemaRef ds:uri="b8e91d04-5364-45fd-a96d-482c4d1c21dd"/>
    <ds:schemaRef ds:uri="6d54058c-2564-4fe8-aa47-d9c15ced1e40"/>
    <ds:schemaRef ds:uri="http://schemas.microsoft.com/sharepoint/v3"/>
  </ds:schemaRefs>
</ds:datastoreItem>
</file>

<file path=customXml/itemProps6.xml><?xml version="1.0" encoding="utf-8"?>
<ds:datastoreItem xmlns:ds="http://schemas.openxmlformats.org/officeDocument/2006/customXml" ds:itemID="{EDD7CB22-20E9-4A0C-999C-73D3F70046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23839</TotalTime>
  <Words>2427</Words>
  <Application>Microsoft Office PowerPoint</Application>
  <PresentationFormat>On-screen Show (16:9)</PresentationFormat>
  <Paragraphs>249</Paragraphs>
  <Slides>24</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-apple-system</vt:lpstr>
      <vt:lpstr>Google Sans</vt:lpstr>
      <vt:lpstr>Helvetica Neue</vt:lpstr>
      <vt:lpstr>Inter</vt:lpstr>
      <vt:lpstr>Arial</vt:lpstr>
      <vt:lpstr>Avenir Next LT Pro Light</vt:lpstr>
      <vt:lpstr>Calibri</vt:lpstr>
      <vt:lpstr>Calibri Light</vt:lpstr>
      <vt:lpstr>Ebrima</vt:lpstr>
      <vt:lpstr>Office Theme</vt:lpstr>
      <vt:lpstr>Assembling the genome of rātā Moehau and applications for other NZ Metrosideros</vt:lpstr>
      <vt:lpstr>Rātā moehau</vt:lpstr>
      <vt:lpstr>rātā Moehau</vt:lpstr>
      <vt:lpstr>31 plants counted in 2000</vt:lpstr>
      <vt:lpstr>14 plants counted in 2015</vt:lpstr>
      <vt:lpstr>Risks</vt:lpstr>
      <vt:lpstr>A taonga of Ngāti Kuri</vt:lpstr>
      <vt:lpstr> </vt:lpstr>
      <vt:lpstr>Sequencing</vt:lpstr>
      <vt:lpstr>Assembly</vt:lpstr>
      <vt:lpstr>Scaffolding</vt:lpstr>
      <vt:lpstr>Chromosomes!</vt:lpstr>
      <vt:lpstr>What next?</vt:lpstr>
      <vt:lpstr>What next?</vt:lpstr>
      <vt:lpstr>What next?</vt:lpstr>
      <vt:lpstr>What next?</vt:lpstr>
      <vt:lpstr>PowerPoint Presentation</vt:lpstr>
      <vt:lpstr>PowerPoint Presentation</vt:lpstr>
      <vt:lpstr>PowerPoint Presentation</vt:lpstr>
      <vt:lpstr>PowerPoint Presentation</vt:lpstr>
      <vt:lpstr>PowerPoint Presentation</vt:lpstr>
      <vt:lpstr>What next?</vt:lpstr>
      <vt:lpstr>What next?</vt:lpstr>
      <vt:lpstr>Kia ora|thank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Anouk Wanrooy</dc:creator>
  <cp:lastModifiedBy>Rob</cp:lastModifiedBy>
  <cp:revision>17</cp:revision>
  <dcterms:created xsi:type="dcterms:W3CDTF">2022-09-27T02:10:02Z</dcterms:created>
  <dcterms:modified xsi:type="dcterms:W3CDTF">2024-04-11T02:37:32Z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0x0101009B04602041D0694ABE70B3FB1B612FF9030300348D5364A9783F42A5FAC6D1AE193461</vt:lpwstr>
  </property>
  <property fmtid="{D5CDD505-2E9C-101B-9397-08002B2CF9AE}" pid="3" name="_dlc_policyId">
    <vt:lpwstr/>
  </property>
  <property fmtid="{D5CDD505-2E9C-101B-9397-08002B2CF9AE}" pid="4" name="ItemRetentionFormula">
    <vt:lpwstr>&lt;formula id="Microsoft.Office.RecordsManagement.PolicyFeatures.Expiration.Formula.BuiltIn"&gt;&lt;number&gt;5&lt;/number&gt;&lt;property&gt;Created&lt;/property&gt;&lt;propertyId&gt;8c06beca-0777-48f7-91c7-6da68bc07b69&lt;/propertyId&gt;&lt;period&gt;years&lt;/period&gt;&lt;/formula&gt;</vt:lpwstr>
  </property>
  <property fmtid="{D5CDD505-2E9C-101B-9397-08002B2CF9AE}" pid="5" name="TaxKeyword">
    <vt:lpwstr/>
  </property>
  <property fmtid="{D5CDD505-2E9C-101B-9397-08002B2CF9AE}" pid="6" name="MediaServiceImageTags">
    <vt:lpwstr/>
  </property>
  <property fmtid="{D5CDD505-2E9C-101B-9397-08002B2CF9AE}" pid="7" name="g2030c57d82e4380b3f19760b7056dcf">
    <vt:lpwstr/>
  </property>
  <property fmtid="{D5CDD505-2E9C-101B-9397-08002B2CF9AE}" pid="8" name="homearea">
    <vt:lpwstr/>
  </property>
</Properties>
</file>